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3"/>
  </p:notesMasterIdLst>
  <p:sldIdLst>
    <p:sldId id="256" r:id="rId2"/>
    <p:sldId id="258" r:id="rId3"/>
    <p:sldId id="257" r:id="rId4"/>
    <p:sldId id="264" r:id="rId5"/>
    <p:sldId id="265" r:id="rId6"/>
    <p:sldId id="266" r:id="rId7"/>
    <p:sldId id="267" r:id="rId8"/>
    <p:sldId id="271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7" r:id="rId17"/>
    <p:sldId id="259" r:id="rId18"/>
    <p:sldId id="268" r:id="rId19"/>
    <p:sldId id="278" r:id="rId20"/>
    <p:sldId id="279" r:id="rId21"/>
    <p:sldId id="286" r:id="rId22"/>
    <p:sldId id="260" r:id="rId23"/>
    <p:sldId id="261" r:id="rId24"/>
    <p:sldId id="280" r:id="rId25"/>
    <p:sldId id="281" r:id="rId26"/>
    <p:sldId id="282" r:id="rId27"/>
    <p:sldId id="283" r:id="rId28"/>
    <p:sldId id="287" r:id="rId29"/>
    <p:sldId id="285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84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26" autoAdjust="0"/>
  </p:normalViewPr>
  <p:slideViewPr>
    <p:cSldViewPr>
      <p:cViewPr varScale="1">
        <p:scale>
          <a:sx n="92" d="100"/>
          <a:sy n="92" d="100"/>
        </p:scale>
        <p:origin x="13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0C267-0F65-439A-BCF8-AB03BA3CFC83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1FFDE-34EE-453C-96A9-07EC577ECD1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757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FFDE-34EE-453C-96A9-07EC577ECD1B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238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FFDE-34EE-453C-96A9-07EC577ECD1B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19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s-CL" dirty="0" smtClean="0"/>
              <a:t>Pedro Salinas </a:t>
            </a: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FC81CFA-0989-439C-925E-4FEE89499119}" type="datetimeFigureOut">
              <a:rPr lang="es-CL" smtClean="0"/>
              <a:t>04-05-2020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CL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FDD6E91-28A2-43EE-B165-FBBEA0489472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6.wdp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43608" y="620688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es-CL" dirty="0" smtClean="0"/>
              <a:t>Cuerpo Humano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691680" y="4221088"/>
            <a:ext cx="5637010" cy="882119"/>
          </a:xfrm>
        </p:spPr>
        <p:txBody>
          <a:bodyPr>
            <a:normAutofit/>
          </a:bodyPr>
          <a:lstStyle/>
          <a:p>
            <a:pPr algn="ctr"/>
            <a:r>
              <a:rPr lang="es-CL" dirty="0" smtClean="0"/>
              <a:t>¿Qué ocurre con los alimentos al interior del cuerpo?</a:t>
            </a:r>
            <a:endParaRPr lang="es-CL" dirty="0"/>
          </a:p>
        </p:txBody>
      </p:sp>
      <p:pic>
        <p:nvPicPr>
          <p:cNvPr id="2050" name="Picture 2" descr="https://encrypted-tbn1.gstatic.com/images?q=tbn:ANd9GcQzLEyjxkVR5ad3HSGI-9nBTbzrrwHbS5iVtFOxR2LZ3IHzzpix3Q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85" l="0" r="93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15212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5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/>
              <a:t>¿Cómo es el corazón y qué función cumple?</a:t>
            </a:r>
            <a:endParaRPr lang="es-CL" sz="2800" dirty="0"/>
          </a:p>
        </p:txBody>
      </p:sp>
      <p:sp>
        <p:nvSpPr>
          <p:cNvPr id="4" name="3 Rectángulo"/>
          <p:cNvSpPr/>
          <p:nvPr/>
        </p:nvSpPr>
        <p:spPr>
          <a:xfrm>
            <a:off x="395536" y="1124744"/>
            <a:ext cx="874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corazón es un órgano muscular que se ubica en la caja torácica entre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ambos pulmones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inclinado hacia la izquierda. Su función es impulsar la sangre a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todo el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cuerpo. Veamos sus partes: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048074"/>
            <a:ext cx="9073008" cy="498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4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88640"/>
            <a:ext cx="8604448" cy="4572000"/>
          </a:xfrm>
        </p:spPr>
        <p:txBody>
          <a:bodyPr>
            <a:normAutofit/>
          </a:bodyPr>
          <a:lstStyle/>
          <a:p>
            <a:r>
              <a:rPr lang="es-ES" b="1" dirty="0"/>
              <a:t>Las contracciones coordinadas de las </a:t>
            </a:r>
            <a:r>
              <a:rPr lang="es-ES" b="1" dirty="0" smtClean="0"/>
              <a:t>aurículas y </a:t>
            </a:r>
            <a:r>
              <a:rPr lang="es-ES" b="1" dirty="0"/>
              <a:t>los ventrículos producen el ciclo cardiaco</a:t>
            </a:r>
          </a:p>
          <a:p>
            <a:pPr marL="68580" indent="0">
              <a:buNone/>
            </a:pPr>
            <a:r>
              <a:rPr lang="es-ES" sz="1800" dirty="0">
                <a:latin typeface="Arial Narrow" pitchFamily="34" charset="0"/>
              </a:rPr>
              <a:t>El corazón humano late alrededor de 100 mil veces al día. De hecho</a:t>
            </a:r>
            <a:r>
              <a:rPr lang="es-ES" sz="1800" dirty="0" smtClean="0">
                <a:latin typeface="Arial Narrow" pitchFamily="34" charset="0"/>
              </a:rPr>
              <a:t>,  cada </a:t>
            </a:r>
            <a:r>
              <a:rPr lang="es-ES" sz="1800" dirty="0">
                <a:latin typeface="Arial Narrow" pitchFamily="34" charset="0"/>
              </a:rPr>
              <a:t>latido del corazón es una serie de </a:t>
            </a:r>
            <a:r>
              <a:rPr lang="es-ES" sz="1800" dirty="0" smtClean="0">
                <a:latin typeface="Arial Narrow" pitchFamily="34" charset="0"/>
              </a:rPr>
              <a:t>eventos coordinados, </a:t>
            </a:r>
            <a:r>
              <a:rPr lang="es-CL" sz="1800" dirty="0">
                <a:latin typeface="Arial Narrow" pitchFamily="34" charset="0"/>
              </a:rPr>
              <a:t>que se conocen como </a:t>
            </a:r>
            <a:r>
              <a:rPr lang="es-CL" sz="1800" b="1" dirty="0">
                <a:latin typeface="Arial Narrow" pitchFamily="34" charset="0"/>
              </a:rPr>
              <a:t>ciclo cardiaco </a:t>
            </a:r>
            <a:r>
              <a:rPr lang="es-CL" sz="1800" dirty="0" smtClean="0">
                <a:latin typeface="Arial Narrow" pitchFamily="34" charset="0"/>
              </a:rPr>
              <a:t>Durante</a:t>
            </a:r>
            <a:r>
              <a:rPr lang="es-CL" sz="1800" dirty="0">
                <a:latin typeface="Arial Narrow" pitchFamily="34" charset="0"/>
              </a:rPr>
              <a:t> </a:t>
            </a:r>
            <a:r>
              <a:rPr lang="es-ES" sz="1800" dirty="0" smtClean="0">
                <a:latin typeface="Arial Narrow" pitchFamily="34" charset="0"/>
              </a:rPr>
              <a:t>cada </a:t>
            </a:r>
            <a:r>
              <a:rPr lang="es-ES" sz="1800" dirty="0">
                <a:latin typeface="Arial Narrow" pitchFamily="34" charset="0"/>
              </a:rPr>
              <a:t>ciclo, las dos aurículas se contraen primero en sincronía </a:t>
            </a:r>
            <a:r>
              <a:rPr lang="es-ES" sz="1800" dirty="0" smtClean="0">
                <a:latin typeface="Arial Narrow" pitchFamily="34" charset="0"/>
              </a:rPr>
              <a:t>para vaciar </a:t>
            </a:r>
            <a:r>
              <a:rPr lang="es-ES" sz="1800" dirty="0">
                <a:latin typeface="Arial Narrow" pitchFamily="34" charset="0"/>
              </a:rPr>
              <a:t>su contenido en los ventrículos. Una fracción de </a:t>
            </a:r>
            <a:r>
              <a:rPr lang="es-ES" sz="1800" dirty="0" smtClean="0">
                <a:latin typeface="Arial Narrow" pitchFamily="34" charset="0"/>
              </a:rPr>
              <a:t>segundo más </a:t>
            </a:r>
            <a:r>
              <a:rPr lang="es-ES" sz="1800" dirty="0">
                <a:latin typeface="Arial Narrow" pitchFamily="34" charset="0"/>
              </a:rPr>
              <a:t>tarde, los dos ventrículos se contraen de manera simultánea</a:t>
            </a:r>
            <a:r>
              <a:rPr lang="es-ES" sz="1800" dirty="0" smtClean="0">
                <a:latin typeface="Arial Narrow" pitchFamily="34" charset="0"/>
              </a:rPr>
              <a:t>, obligando </a:t>
            </a:r>
            <a:r>
              <a:rPr lang="es-ES" sz="1800" dirty="0">
                <a:latin typeface="Arial Narrow" pitchFamily="34" charset="0"/>
              </a:rPr>
              <a:t>a que la sangre pase a las arterias que salen del corazón</a:t>
            </a:r>
            <a:r>
              <a:rPr lang="es-ES" sz="1800" dirty="0" smtClean="0">
                <a:latin typeface="Arial Narrow" pitchFamily="34" charset="0"/>
              </a:rPr>
              <a:t>. Después</a:t>
            </a:r>
            <a:r>
              <a:rPr lang="es-ES" sz="1800" dirty="0">
                <a:latin typeface="Arial Narrow" pitchFamily="34" charset="0"/>
              </a:rPr>
              <a:t>, las aurículas y los ventrículos se relajan </a:t>
            </a:r>
            <a:r>
              <a:rPr lang="es-ES" sz="1800" dirty="0" smtClean="0">
                <a:latin typeface="Arial Narrow" pitchFamily="34" charset="0"/>
              </a:rPr>
              <a:t>brevemente </a:t>
            </a:r>
            <a:r>
              <a:rPr lang="es-CL" sz="1800" dirty="0" smtClean="0">
                <a:latin typeface="Arial Narrow" pitchFamily="34" charset="0"/>
              </a:rPr>
              <a:t>antes </a:t>
            </a:r>
            <a:r>
              <a:rPr lang="es-CL" sz="1800" dirty="0">
                <a:latin typeface="Arial Narrow" pitchFamily="34" charset="0"/>
              </a:rPr>
              <a:t>de que se repita el ciclo cardiaco.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014835"/>
            <a:ext cx="6410826" cy="350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15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260648"/>
            <a:ext cx="8208912" cy="4572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ES" sz="2000" dirty="0"/>
              <a:t>El ciclo cardiaco genera las fuerzas </a:t>
            </a:r>
            <a:r>
              <a:rPr lang="es-ES" sz="2000" dirty="0" smtClean="0"/>
              <a:t>medidas al </a:t>
            </a:r>
            <a:r>
              <a:rPr lang="es-ES" sz="2000" dirty="0"/>
              <a:t>tomar la presión </a:t>
            </a:r>
            <a:r>
              <a:rPr lang="es-ES" sz="2000" dirty="0" smtClean="0"/>
              <a:t>arterial.  </a:t>
            </a:r>
            <a:r>
              <a:rPr lang="es-ES" sz="2000" dirty="0"/>
              <a:t>La </a:t>
            </a:r>
            <a:r>
              <a:rPr lang="es-ES" sz="2000" b="1" dirty="0"/>
              <a:t>presión </a:t>
            </a:r>
            <a:r>
              <a:rPr lang="es-ES" sz="2000" b="1" dirty="0" smtClean="0"/>
              <a:t>sistólica </a:t>
            </a:r>
            <a:r>
              <a:rPr lang="es-ES" sz="2000" dirty="0" smtClean="0"/>
              <a:t>(</a:t>
            </a:r>
            <a:r>
              <a:rPr lang="es-ES" sz="2000" dirty="0"/>
              <a:t>la más alta de las dos lecturas) se mide </a:t>
            </a:r>
            <a:r>
              <a:rPr lang="es-ES" sz="2000" dirty="0" smtClean="0"/>
              <a:t>durante </a:t>
            </a:r>
            <a:r>
              <a:rPr lang="es-ES" sz="2000" dirty="0"/>
              <a:t>las </a:t>
            </a:r>
            <a:r>
              <a:rPr lang="es-ES" sz="2000" dirty="0" smtClean="0"/>
              <a:t>contracciones ventriculares </a:t>
            </a:r>
            <a:r>
              <a:rPr lang="es-ES" sz="2000" dirty="0"/>
              <a:t>y la </a:t>
            </a:r>
            <a:r>
              <a:rPr lang="es-ES" sz="2000" b="1" dirty="0"/>
              <a:t>presión diastólica </a:t>
            </a:r>
            <a:r>
              <a:rPr lang="es-ES" sz="2000" dirty="0"/>
              <a:t>es la presión mínima en </a:t>
            </a:r>
            <a:r>
              <a:rPr lang="es-ES" sz="2000" dirty="0" smtClean="0"/>
              <a:t>las arterias </a:t>
            </a:r>
            <a:r>
              <a:rPr lang="es-ES" sz="2000" dirty="0"/>
              <a:t>cuando el corazón descansa entre contracciones</a:t>
            </a:r>
            <a:r>
              <a:rPr lang="es-ES" sz="2000" dirty="0" smtClean="0"/>
              <a:t>. </a:t>
            </a:r>
            <a:endParaRPr lang="es-CL" sz="2000" dirty="0"/>
          </a:p>
        </p:txBody>
      </p:sp>
      <p:sp>
        <p:nvSpPr>
          <p:cNvPr id="4" name="3 Rectángulo"/>
          <p:cNvSpPr/>
          <p:nvPr/>
        </p:nvSpPr>
        <p:spPr>
          <a:xfrm>
            <a:off x="729854" y="4006805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impulsos eléctricos coordinan la </a:t>
            </a:r>
            <a:r>
              <a:rPr lang="es-E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secuencia de </a:t>
            </a:r>
            <a:r>
              <a:rPr lang="es-E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las contracciones de las cavidades cardiacas</a:t>
            </a:r>
            <a:endParaRPr lang="es-CL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84114" y="4653136"/>
            <a:ext cx="81165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contracción del corazón se inicia y coordina por un </a:t>
            </a:r>
            <a:r>
              <a:rPr lang="es-ES" b="1" dirty="0"/>
              <a:t>marcapasos</a:t>
            </a:r>
            <a:r>
              <a:rPr lang="es-ES" dirty="0" smtClean="0"/>
              <a:t>, que </a:t>
            </a:r>
            <a:r>
              <a:rPr lang="es-ES" dirty="0"/>
              <a:t>es un grupo de células especializadas del músculo </a:t>
            </a:r>
            <a:r>
              <a:rPr lang="es-ES" dirty="0" smtClean="0"/>
              <a:t>cardiaco que </a:t>
            </a:r>
            <a:r>
              <a:rPr lang="es-ES" dirty="0"/>
              <a:t>produce señales eléctricas espontáneas a un ritmo regular. </a:t>
            </a:r>
            <a:r>
              <a:rPr lang="es-ES" dirty="0" smtClean="0"/>
              <a:t>El marcapasos </a:t>
            </a:r>
            <a:r>
              <a:rPr lang="es-ES" dirty="0"/>
              <a:t>cardiaco es el </a:t>
            </a:r>
            <a:r>
              <a:rPr lang="es-ES" b="1" dirty="0"/>
              <a:t>nodo </a:t>
            </a:r>
            <a:r>
              <a:rPr lang="es-ES" b="1" dirty="0" err="1"/>
              <a:t>sinoauricular</a:t>
            </a:r>
            <a:r>
              <a:rPr lang="es-ES" b="1" dirty="0"/>
              <a:t> (SA)</a:t>
            </a:r>
            <a:r>
              <a:rPr lang="es-ES" dirty="0"/>
              <a:t>, localizado </a:t>
            </a:r>
            <a:r>
              <a:rPr lang="es-ES" dirty="0" smtClean="0"/>
              <a:t>en la </a:t>
            </a:r>
            <a:r>
              <a:rPr lang="es-ES" dirty="0"/>
              <a:t>pared superior de la aurícula derecha </a:t>
            </a:r>
            <a:r>
              <a:rPr lang="es-ES" dirty="0" smtClean="0"/>
              <a:t> Las uniones que </a:t>
            </a:r>
            <a:r>
              <a:rPr lang="es-ES" dirty="0"/>
              <a:t>enlazan las células cardiacas adyacentes permiten que las </a:t>
            </a:r>
            <a:r>
              <a:rPr lang="es-ES" dirty="0" smtClean="0"/>
              <a:t>señales eléctricas </a:t>
            </a:r>
            <a:r>
              <a:rPr lang="es-ES" dirty="0"/>
              <a:t>del nodo SA pasen con libertad y rapidez a las </a:t>
            </a:r>
            <a:r>
              <a:rPr lang="es-ES" dirty="0" smtClean="0"/>
              <a:t>células conectoras </a:t>
            </a:r>
            <a:r>
              <a:rPr lang="es-ES" dirty="0"/>
              <a:t>del músculo cardiaco y luego por toda la aurícula</a:t>
            </a:r>
            <a:r>
              <a:rPr lang="es-ES" dirty="0" smtClean="0"/>
              <a:t>. </a:t>
            </a:r>
            <a:endParaRPr lang="es-CL" dirty="0"/>
          </a:p>
        </p:txBody>
      </p:sp>
      <p:pic>
        <p:nvPicPr>
          <p:cNvPr id="8194" name="Picture 2" descr="Arritmias en niños y adolescentes: Corazón sano pero desordenad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66" y="1682704"/>
            <a:ext cx="8305811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7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16632"/>
            <a:ext cx="3960440" cy="68580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CL" dirty="0"/>
              <a:t>Durante el ciclo cardiaco, la aurícula primero se contrae </a:t>
            </a:r>
            <a:r>
              <a:rPr lang="es-ES" dirty="0"/>
              <a:t>y vacía el contenido en los ventrículos, luego se vuelve a llenar mientras los ventrículos se contraen. Para que esto suceda se necesita una pequeña demora entre las contracciones auriculares y ventriculares. ¿Cómo se logra? Primero, el nodo SA inicia una onda de contracción que pasa por las aurículas derecha e izquierda, las cuales se contraen en sincronía. Luego, la señal llega a una barrera de tejido eléctricamente</a:t>
            </a:r>
          </a:p>
          <a:p>
            <a:r>
              <a:rPr lang="es-ES" dirty="0"/>
              <a:t>no excitable entre las aurículas y los ventrículos. Aquí, la excitación se canaliza a través del </a:t>
            </a:r>
            <a:r>
              <a:rPr lang="es-ES" b="1" dirty="0"/>
              <a:t>nodo </a:t>
            </a:r>
            <a:r>
              <a:rPr lang="es-ES" b="1" dirty="0" err="1"/>
              <a:t>auriculoventricular</a:t>
            </a:r>
            <a:r>
              <a:rPr lang="es-ES" b="1" dirty="0"/>
              <a:t>  </a:t>
            </a:r>
            <a:r>
              <a:rPr lang="es-CL" b="1" dirty="0"/>
              <a:t>(AV)</a:t>
            </a:r>
            <a:r>
              <a:rPr lang="es-CL" dirty="0"/>
              <a:t>, una pequeña masa de células musculares especializadas localizadas </a:t>
            </a:r>
            <a:r>
              <a:rPr lang="es-ES" dirty="0"/>
              <a:t>en el piso de la aurícula derecha</a:t>
            </a:r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561" y="260648"/>
            <a:ext cx="4208410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Secuencia animada de cómo funciona el corazón | Material de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561" y="4329585"/>
            <a:ext cx="25241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7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188640"/>
            <a:ext cx="8460432" cy="914400"/>
          </a:xfrm>
        </p:spPr>
        <p:txBody>
          <a:bodyPr/>
          <a:lstStyle/>
          <a:p>
            <a:r>
              <a:rPr lang="es-ES" dirty="0"/>
              <a:t>¿Qué recorrido hace la sangre? 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836712"/>
            <a:ext cx="8892480" cy="201622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dirty="0"/>
              <a:t>Hay dos circuitos que distribuyen la sangre entre el corazón y todo el </a:t>
            </a:r>
            <a:r>
              <a:rPr lang="es-ES" dirty="0" smtClean="0"/>
              <a:t>organismo: la </a:t>
            </a:r>
            <a:r>
              <a:rPr lang="es-ES" dirty="0"/>
              <a:t>circulación pulmonar, que transporta la sangre desde el corazón a </a:t>
            </a:r>
            <a:r>
              <a:rPr lang="es-ES" dirty="0" smtClean="0"/>
              <a:t>los pulmones </a:t>
            </a:r>
            <a:r>
              <a:rPr lang="es-ES" dirty="0"/>
              <a:t>y de los pulmones al corazón; y la circulación sistémica, que </a:t>
            </a:r>
            <a:r>
              <a:rPr lang="es-ES" dirty="0" smtClean="0"/>
              <a:t>transporta la </a:t>
            </a:r>
            <a:r>
              <a:rPr lang="es-ES" dirty="0"/>
              <a:t>sangre desde el corazón a los demás tejidos del organismo, y </a:t>
            </a:r>
            <a:r>
              <a:rPr lang="es-ES" dirty="0" smtClean="0"/>
              <a:t>desde estos tejidos al corazón. A continuación se describen ambos circuitos.</a:t>
            </a:r>
            <a:endParaRPr lang="es-C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924" y="2708074"/>
            <a:ext cx="7752531" cy="368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7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orazón - Wikipedia, la enciclopedia libre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231" y="1570782"/>
            <a:ext cx="2959421" cy="29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royecto Biosfera"/>
          <p:cNvPicPr>
            <a:picLocks noChangeAspect="1" noChangeArrowheads="1" noCrop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103064"/>
            <a:ext cx="3666716" cy="28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ifs] como funcionan las cosas | Кровеносная система, Уроки ...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652" y="3033725"/>
            <a:ext cx="3395836" cy="38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8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8229600" cy="914400"/>
          </a:xfrm>
        </p:spPr>
        <p:txBody>
          <a:bodyPr/>
          <a:lstStyle/>
          <a:p>
            <a:r>
              <a:rPr lang="es-ES" dirty="0"/>
              <a:t>¿Qué son los vasos sanguíneos?</a:t>
            </a:r>
            <a:endParaRPr lang="es-C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75"/>
          <a:stretch/>
        </p:blipFill>
        <p:spPr bwMode="auto">
          <a:xfrm>
            <a:off x="899591" y="1970083"/>
            <a:ext cx="7892653" cy="336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5575" y="1340768"/>
            <a:ext cx="8208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 vasos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sanguíneos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conductos por los que circula la sangre. Se distinguen tres tipos: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55575" y="5661248"/>
            <a:ext cx="8036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vasos sanguíneos  permiten que la sangre haga un recorrido por todo el cuerpo, llevando consigo las sustancias vitales para la célula y por tanto, para el organismo.  Entre ellos los nutrientes y el oxígeno.</a:t>
            </a:r>
            <a:endParaRPr lang="es-CL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68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404664"/>
            <a:ext cx="6860232" cy="3801576"/>
          </a:xfrm>
        </p:spPr>
        <p:txBody>
          <a:bodyPr/>
          <a:lstStyle/>
          <a:p>
            <a:r>
              <a:rPr lang="es-CL" dirty="0" smtClean="0"/>
              <a:t>Cómo  llegan los nutrientes a las células?</a:t>
            </a:r>
            <a:endParaRPr lang="es-CL" dirty="0"/>
          </a:p>
        </p:txBody>
      </p:sp>
      <p:pic>
        <p:nvPicPr>
          <p:cNvPr id="4098" name="Picture 2" descr="http://recursos.cnice.mec.es/biosfera/alumno/1bachillerato/animal/imagenes/digestivo/port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1412776"/>
            <a:ext cx="678932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Triángulo isósceles"/>
          <p:cNvSpPr/>
          <p:nvPr/>
        </p:nvSpPr>
        <p:spPr>
          <a:xfrm>
            <a:off x="1331640" y="5445224"/>
            <a:ext cx="216024" cy="216024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Rectángulo"/>
          <p:cNvSpPr/>
          <p:nvPr/>
        </p:nvSpPr>
        <p:spPr>
          <a:xfrm>
            <a:off x="899592" y="5157192"/>
            <a:ext cx="216024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Elipse"/>
          <p:cNvSpPr/>
          <p:nvPr/>
        </p:nvSpPr>
        <p:spPr>
          <a:xfrm>
            <a:off x="611560" y="4149080"/>
            <a:ext cx="288032" cy="18002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ombo"/>
          <p:cNvSpPr/>
          <p:nvPr/>
        </p:nvSpPr>
        <p:spPr>
          <a:xfrm>
            <a:off x="755576" y="3212976"/>
            <a:ext cx="360040" cy="432048"/>
          </a:xfrm>
          <a:prstGeom prst="diamon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Placa"/>
          <p:cNvSpPr/>
          <p:nvPr/>
        </p:nvSpPr>
        <p:spPr>
          <a:xfrm>
            <a:off x="3347492" y="2276872"/>
            <a:ext cx="504056" cy="432048"/>
          </a:xfrm>
          <a:prstGeom prst="plaque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Placa"/>
          <p:cNvSpPr/>
          <p:nvPr/>
        </p:nvSpPr>
        <p:spPr>
          <a:xfrm>
            <a:off x="3602968" y="2788940"/>
            <a:ext cx="504056" cy="432048"/>
          </a:xfrm>
          <a:prstGeom prst="plaque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Placa"/>
          <p:cNvSpPr/>
          <p:nvPr/>
        </p:nvSpPr>
        <p:spPr>
          <a:xfrm>
            <a:off x="2846884" y="1997224"/>
            <a:ext cx="504056" cy="432048"/>
          </a:xfrm>
          <a:prstGeom prst="plaque">
            <a:avLst/>
          </a:prstGeom>
          <a:solidFill>
            <a:srgbClr val="FFCC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2" name="11 Conector recto de flecha"/>
          <p:cNvCxnSpPr>
            <a:endCxn id="4098" idx="2"/>
          </p:cNvCxnSpPr>
          <p:nvPr/>
        </p:nvCxnSpPr>
        <p:spPr>
          <a:xfrm>
            <a:off x="1907704" y="5949280"/>
            <a:ext cx="1306431" cy="2160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3365798" y="5910262"/>
            <a:ext cx="295232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Intestino delgado:</a:t>
            </a:r>
          </a:p>
          <a:p>
            <a:r>
              <a:rPr lang="es-CL" b="1" dirty="0" err="1" smtClean="0"/>
              <a:t>Plieges</a:t>
            </a:r>
            <a:r>
              <a:rPr lang="es-CL" b="1" dirty="0" smtClean="0"/>
              <a:t>, vellosidades y </a:t>
            </a:r>
            <a:r>
              <a:rPr lang="es-CL" b="1" dirty="0" err="1" smtClean="0"/>
              <a:t>microvellosidades</a:t>
            </a:r>
            <a:endParaRPr lang="es-CL" b="1" dirty="0"/>
          </a:p>
        </p:txBody>
      </p:sp>
      <p:grpSp>
        <p:nvGrpSpPr>
          <p:cNvPr id="20" name="19 Grupo"/>
          <p:cNvGrpSpPr/>
          <p:nvPr/>
        </p:nvGrpSpPr>
        <p:grpSpPr>
          <a:xfrm>
            <a:off x="3347492" y="4149080"/>
            <a:ext cx="1627827" cy="951706"/>
            <a:chOff x="3347492" y="4149080"/>
            <a:chExt cx="1627827" cy="951706"/>
          </a:xfrm>
        </p:grpSpPr>
        <p:cxnSp>
          <p:nvCxnSpPr>
            <p:cNvPr id="15" name="14 Conector recto de flecha"/>
            <p:cNvCxnSpPr/>
            <p:nvPr/>
          </p:nvCxnSpPr>
          <p:spPr>
            <a:xfrm>
              <a:off x="3350940" y="4149080"/>
              <a:ext cx="756084" cy="4320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3347492" y="4731454"/>
              <a:ext cx="162782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b="1" dirty="0" smtClean="0"/>
                <a:t>Vena Porta</a:t>
              </a:r>
              <a:endParaRPr lang="es-CL" b="1" dirty="0"/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6318126" y="2268560"/>
            <a:ext cx="2628428" cy="520380"/>
            <a:chOff x="6318126" y="2268560"/>
            <a:chExt cx="2628428" cy="520380"/>
          </a:xfrm>
        </p:grpSpPr>
        <p:sp>
          <p:nvSpPr>
            <p:cNvPr id="21" name="20 CuadroTexto"/>
            <p:cNvSpPr txBox="1"/>
            <p:nvPr/>
          </p:nvSpPr>
          <p:spPr>
            <a:xfrm>
              <a:off x="7092280" y="2268560"/>
              <a:ext cx="1854274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b="1" dirty="0"/>
                <a:t>A</a:t>
              </a:r>
              <a:r>
                <a:rPr lang="es-CL" b="1" dirty="0" smtClean="0"/>
                <a:t>rteria  hepática</a:t>
              </a:r>
            </a:p>
          </p:txBody>
        </p:sp>
        <p:cxnSp>
          <p:nvCxnSpPr>
            <p:cNvPr id="23" name="22 Conector recto de flecha"/>
            <p:cNvCxnSpPr/>
            <p:nvPr/>
          </p:nvCxnSpPr>
          <p:spPr>
            <a:xfrm flipV="1">
              <a:off x="6318126" y="2492896"/>
              <a:ext cx="630138" cy="2960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5652120" y="4149080"/>
            <a:ext cx="3294434" cy="1044039"/>
            <a:chOff x="5652120" y="4149080"/>
            <a:chExt cx="3294434" cy="1044039"/>
          </a:xfrm>
        </p:grpSpPr>
        <p:cxnSp>
          <p:nvCxnSpPr>
            <p:cNvPr id="26" name="25 Conector recto de flecha"/>
            <p:cNvCxnSpPr/>
            <p:nvPr/>
          </p:nvCxnSpPr>
          <p:spPr>
            <a:xfrm>
              <a:off x="5652120" y="4149080"/>
              <a:ext cx="1440160" cy="4006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CuadroTexto"/>
            <p:cNvSpPr txBox="1"/>
            <p:nvPr/>
          </p:nvSpPr>
          <p:spPr>
            <a:xfrm>
              <a:off x="7308304" y="4546788"/>
              <a:ext cx="163825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b="1" dirty="0" smtClean="0"/>
                <a:t>Vena cava inferior</a:t>
              </a:r>
              <a:endParaRPr lang="es-CL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748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2639 C 0.00555 0.00579 0.0059 0.00949 0.01128 -0.00694 C 0.01302 -0.01227 0.0118 -0.02037 0.01545 -0.02361 C 0.01961 -0.02731 0.02378 -0.03102 0.02795 -0.03472 C 0.03003 -0.03657 0.03177 -0.03981 0.0342 -0.04028 C 0.03767 -0.04097 0.04861 -0.04259 0.05295 -0.04583 C 0.07239 -0.06018 0.06493 -0.06111 0.08628 -0.06528 C 0.09045 -0.06898 0.09461 -0.07268 0.09878 -0.07639 C 0.10086 -0.07824 0.10503 -0.08194 0.10503 -0.08194 C 0.11197 -0.09606 0.12343 -0.10532 0.13003 -0.12083 C 0.13524 -0.1331 0.13663 -0.15602 0.14461 -0.16528 C 0.16701 -0.19143 0.14878 -0.16828 0.16336 -0.17916 C 0.1677 -0.18241 0.1717 -0.18657 0.17586 -0.19028 C 0.17795 -0.19213 0.18211 -0.19583 0.18211 -0.19583 C 0.18871 -0.20903 0.18541 -0.20092 0.19045 -0.22083 C 0.19114 -0.22361 0.19184 -0.22639 0.19253 -0.22916 C 0.19322 -0.23194 0.19461 -0.2375 0.19461 -0.2375 C 0.19184 -0.26366 0.19531 -0.25139 0.1842 -0.27361 L 0.1842 -0.27361 C 0.18281 -0.27916 0.18003 -0.29028 0.18003 -0.29028 C 0.18246 -0.35254 0.17951 -0.32569 0.18628 -0.37083 C 0.1868 -0.37453 0.18715 -0.37847 0.18836 -0.38194 C 0.19062 -0.38796 0.1967 -0.39861 0.1967 -0.39861 C 0.19791 -0.40694 0.19826 -0.41736 0.20295 -0.42361 " pathEditMode="relative" ptsTypes="fffffffffffffffffFfffffA">
                                      <p:cBhvr>
                                        <p:cTn id="15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4236 C 0.01528 -0.03658 0.02882 -0.03982 0.04184 -0.03403 C 0.04584 -0.03519 0.05417 -0.03681 0.05851 -0.03959 C 0.07466 -0.05047 0.05539 -0.04098 0.07101 -0.04792 C 0.08872 -0.04213 0.09445 -0.04167 0.11684 -0.03959 C 0.14115 -0.0419 0.14931 -0.03843 0.16476 -0.05903 C 0.16684 -0.06736 0.16997 -0.07639 0.17309 -0.08403 C 0.17552 -0.08982 0.17986 -0.09445 0.18143 -0.1007 C 0.18368 -0.10973 0.18959 -0.11667 0.19184 -0.1257 C 0.19254 -0.12848 0.19236 -0.13195 0.19393 -0.13403 C 0.19549 -0.13611 0.19827 -0.13542 0.20018 -0.13681 C 0.21007 -0.14329 0.22084 -0.15162 0.23143 -0.15625 C 0.23559 -0.16482 0.24375 -0.1713 0.23768 -0.18125 C 0.23611 -0.1838 0.23351 -0.18496 0.23143 -0.18681 C 0.22917 -0.19885 0.22813 -0.21111 0.22518 -0.22292 C 0.22587 -0.23588 0.22483 -0.24931 0.22726 -0.26181 C 0.22778 -0.26459 0.23143 -0.26389 0.23351 -0.26459 C 0.24462 -0.26829 0.25556 -0.27269 0.26684 -0.2757 C 0.26893 -0.27755 0.27309 -0.28125 0.27309 -0.28125 " pathEditMode="relative" ptsTypes="ffffffffffffffffffA">
                                      <p:cBhvr>
                                        <p:cTn id="20" dur="5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4 -0.00973 C 0.04184 -0.00672 0.06649 -0.00371 0.08819 0.00416 C 0.10712 0.01111 0.12691 0.02384 0.14653 0.02638 C 0.15833 0.028 0.17014 0.02824 0.18194 0.02916 C 0.2033 0.03634 0.20052 0.03449 0.23194 0.03194 C 0.23611 0.03009 0.2408 0.02963 0.24444 0.02638 C 0.24861 0.02268 0.25694 0.01527 0.25694 0.01527 C 0.26962 -0.01019 0.25989 -0.03843 0.25486 -0.06528 C 0.25278 -0.09144 0.24896 -0.11436 0.24028 -0.1375 C 0.23646 -0.14769 0.2408 -0.1463 0.23194 -0.15417 C 0.23003 -0.15579 0.2276 -0.15556 0.22569 -0.15695 C 0.21701 -0.16274 0.21285 -0.16528 0.20278 -0.16806 C 0.19878 -0.18403 0.20191 -0.19051 0.20694 -0.20417 C 0.20799 -0.20672 0.20764 -0.21019 0.20903 -0.2125 C 0.21146 -0.21644 0.22413 -0.22871 0.22778 -0.23195 C 0.22882 -0.24098 0.22847 -0.25996 0.23819 -0.2625 C 0.24288 -0.26366 0.24792 -0.2625 0.25278 -0.2625 " pathEditMode="relative" ptsTypes="ffffffffffffffffA">
                                      <p:cBhvr>
                                        <p:cTn id="25" dur="5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0.00278 C 0.02482 0.00463 0.03073 0.00347 0.03316 0.00833 C 0.03455 0.01111 0.03524 0.01481 0.03732 0.01667 C 0.04097 0.01968 0.04982 0.02222 0.04982 0.02222 C 0.05121 0.025 0.05225 0.02824 0.05399 0.03056 C 0.05573 0.03287 0.05868 0.03356 0.06024 0.03611 C 0.0717 0.05532 0.05069 0.03403 0.06857 0.05 C 0.06927 0.05648 0.06927 0.06319 0.07066 0.06944 C 0.07239 0.07685 0.08663 0.09306 0.08732 0.09444 C 0.08871 0.09722 0.09045 0.09977 0.09149 0.10278 C 0.09253 0.10532 0.09201 0.10903 0.09357 0.11111 C 0.09514 0.11319 0.09791 0.1125 0.09982 0.11389 C 0.10416 0.11713 0.10816 0.1213 0.11232 0.125 C 0.11649 0.1287 0.12014 0.13403 0.12482 0.13611 C 0.13107 0.13889 0.13802 0.13958 0.14357 0.14444 C 0.14566 0.1463 0.14757 0.14861 0.14982 0.15 C 0.15382 0.15231 0.16232 0.15556 0.16232 0.15556 C 0.16788 0.15463 0.17343 0.1544 0.17899 0.15278 C 0.18871 0.15 0.1908 0.14606 0.19982 0.14444 C 0.20746 0.14306 0.2151 0.14282 0.22274 0.14167 C 0.22691 0.14097 0.2309 0.13981 0.23524 0.13889 C 0.2467 0.1287 0.24982 0.12778 0.25399 0.11111 C 0.25173 0.09306 0.25277 0.08241 0.24149 0.07222 C 0.23923 0.06296 0.2375 0.0537 0.23524 0.04444 C 0.23333 0.02454 0.22951 0.00764 0.22482 -0.01111 C 0.22396 -0.01435 0.22066 -0.01481 0.21857 -0.01667 C 0.21718 -0.01944 0.21597 -0.02269 0.21441 -0.025 C 0.21267 -0.02731 0.20972 -0.02801 0.20816 -0.03056 C 0.19444 -0.05162 0.20642 -0.04421 0.19357 -0.05 C 0.18246 -0.07222 0.19705 -0.04537 0.18316 -0.06389 C 0.18142 -0.0662 0.1809 -0.07014 0.17899 -0.07222 C 0.16909 -0.0838 0.16857 -0.08264 0.15816 -0.08611 C 0.15521 -0.09213 0.15034 -0.09653 0.14774 -0.10278 C 0.14566 -0.10787 0.14357 -0.11944 0.14357 -0.11944 C 0.15399 -0.1287 0.15937 -0.12824 0.17274 -0.13056 C 0.18246 -0.13495 0.18958 -0.13727 0.19774 -0.14444 C 0.2026 -0.1544 0.19948 -0.15278 0.20607 -0.15278 " pathEditMode="relative" ptsTypes="ffffffffffffffffffffffffffffffffffffA">
                                      <p:cBhvr>
                                        <p:cTn id="30" dur="5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C 0.01458 -0.00486 0.0158 -0.00533 0.03333 -0.00278 C 0.05399 0.00648 0.01806 -0.0088 0.07292 0.00277 C 0.08142 0.00463 0.08559 0.02314 0.09583 0.02777 C 0.09792 0.03055 0.09965 0.03402 0.10208 0.03611 C 0.10399 0.03773 0.1066 0.03703 0.10833 0.03889 C 0.11024 0.04097 0.11059 0.04514 0.1125 0.04722 C 0.11632 0.05162 0.125 0.05833 0.125 0.05833 C 0.13125 0.07523 0.13507 0.09328 0.13958 0.11111 C 0.14028 0.11389 0.14097 0.11666 0.14167 0.11944 C 0.14236 0.12222 0.14167 0.12685 0.14375 0.12777 C 0.15243 0.13171 0.14809 0.12893 0.15625 0.13611 C 0.16944 0.1625 0.18455 0.18078 0.20833 0.18611 C 0.21319 0.18518 0.2184 0.18588 0.22292 0.18333 C 0.23281 0.17801 0.2375 0.15139 0.2375 0.13889 L 0.23958 -0.11111 " pathEditMode="relative" ptsTypes="ffffffffffffff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45 -0.00695 0.01493 -0.00787 0.04167 0 C 0.04653 0.00138 0.05417 0.01111 0.05417 0.01111 C 0.0573 0.02361 0.06337 0.03356 0.06875 0.04444 C 0.07552 0.0581 0.06511 0.04791 0.075 0.06111 C 0.07882 0.0662 0.08368 0.0699 0.0875 0.075 C 0.09045 0.08657 0.09427 0.09097 0.1 0.1 C 0.10157 0.10254 0.10226 0.10625 0.10417 0.10833 C 0.10591 0.11018 0.10851 0.10972 0.11042 0.11111 C 0.11268 0.1125 0.11476 0.11435 0.11667 0.11666 C 0.1217 0.12268 0.12639 0.12963 0.13125 0.13611 C 0.13351 0.13912 0.13664 0.14004 0.13959 0.14166 C 0.14358 0.14375 0.15209 0.14722 0.15209 0.14722 C 0.15625 0.14629 0.16077 0.14699 0.16459 0.14444 C 0.17049 0.1405 0.16754 0.13333 0.17084 0.12777 C 0.1724 0.12523 0.175 0.12407 0.17709 0.12222 C 0.18021 0.10949 0.18577 0.09398 0.1875 0.08055 C 0.19011 0.05925 0.19202 0.03796 0.19375 0.01666 C 0.19532 -0.03612 0.19775 -0.06713 0.19375 -0.11945 C 0.18872 -0.18681 0.18959 -0.10047 0.18959 -0.14723 " pathEditMode="relative" ptsTypes="fffffffffffffffffff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8" grpId="2" animBg="1"/>
      <p:bldP spid="10" grpId="0" animBg="1"/>
      <p:bldP spid="11" grpId="0" animBg="1"/>
      <p:bldP spid="11" grpId="2" animBg="1"/>
      <p:bldP spid="11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229583" cy="5688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1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43608" y="620688"/>
            <a:ext cx="3168352" cy="5632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/>
              <a:t>En el esquema de la derecha se muestra cómo la sangre </a:t>
            </a:r>
            <a:r>
              <a:rPr lang="es-ES" dirty="0" smtClean="0"/>
              <a:t>sale oxigenada </a:t>
            </a:r>
            <a:r>
              <a:rPr lang="es-ES" dirty="0"/>
              <a:t>por la arteria aorta (color rojo) desde el </a:t>
            </a:r>
            <a:r>
              <a:rPr lang="es-ES" dirty="0" smtClean="0"/>
              <a:t>ventrículo izquierdo </a:t>
            </a:r>
            <a:r>
              <a:rPr lang="es-ES" dirty="0"/>
              <a:t>hacia todos los órganos del cuerpo. La sangre </a:t>
            </a:r>
            <a:r>
              <a:rPr lang="es-ES" dirty="0" smtClean="0"/>
              <a:t>con altas </a:t>
            </a:r>
            <a:r>
              <a:rPr lang="es-ES" dirty="0"/>
              <a:t>concentraciones de CO2 (color azul) regresa por la </a:t>
            </a:r>
            <a:r>
              <a:rPr lang="es-ES" dirty="0" smtClean="0"/>
              <a:t>vena cava </a:t>
            </a:r>
            <a:r>
              <a:rPr lang="es-ES" dirty="0"/>
              <a:t>hacia el corazón e ingresa a la aurícula derecha</a:t>
            </a:r>
            <a:r>
              <a:rPr lang="es-ES" dirty="0" smtClean="0"/>
              <a:t>. La </a:t>
            </a:r>
            <a:r>
              <a:rPr lang="es-ES" dirty="0"/>
              <a:t>sangre con CO2 pasa de la aurícula al ventrículo derecho</a:t>
            </a:r>
            <a:r>
              <a:rPr lang="es-ES" dirty="0" smtClean="0"/>
              <a:t>, para </a:t>
            </a:r>
            <a:r>
              <a:rPr lang="es-ES" dirty="0"/>
              <a:t>luego salir hacia los pulmones, </a:t>
            </a:r>
            <a:r>
              <a:rPr lang="es-ES" dirty="0" smtClean="0"/>
              <a:t>donde </a:t>
            </a:r>
            <a:r>
              <a:rPr lang="es-ES" dirty="0"/>
              <a:t>se elimina el CO2 y</a:t>
            </a:r>
          </a:p>
          <a:p>
            <a:pPr algn="just"/>
            <a:r>
              <a:rPr lang="es-ES" dirty="0"/>
              <a:t>es captado el O2</a:t>
            </a:r>
            <a:r>
              <a:rPr lang="es-ES" dirty="0" smtClean="0"/>
              <a:t>. Posteriormente</a:t>
            </a:r>
            <a:r>
              <a:rPr lang="es-ES" dirty="0"/>
              <a:t>, la </a:t>
            </a:r>
            <a:r>
              <a:rPr lang="es-ES" dirty="0" smtClean="0"/>
              <a:t>sangre oxigenada </a:t>
            </a:r>
            <a:r>
              <a:rPr lang="es-ES" dirty="0"/>
              <a:t>regresa</a:t>
            </a:r>
          </a:p>
          <a:p>
            <a:pPr algn="just"/>
            <a:r>
              <a:rPr lang="es-ES" dirty="0"/>
              <a:t>al corazón, y así se completa el circuito.</a:t>
            </a:r>
            <a:endParaRPr lang="es-CL" dirty="0"/>
          </a:p>
        </p:txBody>
      </p:sp>
      <p:pic>
        <p:nvPicPr>
          <p:cNvPr id="5" name="Picture 5" descr="http://biolour.files.wordpress.com/2008/06/anacircu2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248472" cy="61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332656"/>
            <a:ext cx="6400800" cy="3474720"/>
          </a:xfrm>
        </p:spPr>
        <p:txBody>
          <a:bodyPr>
            <a:normAutofit/>
          </a:bodyPr>
          <a:lstStyle/>
          <a:p>
            <a:r>
              <a:rPr lang="es-CL" sz="2400" b="1" dirty="0" smtClean="0"/>
              <a:t>¿Y para qué comemos? ¿Por qué no nos convertimos en lo que comemos? </a:t>
            </a:r>
            <a:endParaRPr lang="es-CL" sz="2400" b="1" dirty="0"/>
          </a:p>
        </p:txBody>
      </p:sp>
      <p:pic>
        <p:nvPicPr>
          <p:cNvPr id="3074" name="Picture 2" descr="http://1.bp.blogspot.com/_Osaxq-kFmqQ/TOb9bibGRSI/AAAAAAAAAS4/X7adrLJ74vk/s1600/conejo+para+colorear+pintar+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5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2152" y="1340768"/>
            <a:ext cx="18357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Rrw_Hh-QBDxcy8Ol05-pKnRsrSotT29K8PXJogkQu4MYh0g6y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41" l="99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466" y="5070022"/>
            <a:ext cx="1431807" cy="17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300192" y="1330573"/>
            <a:ext cx="1872208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N</a:t>
            </a:r>
            <a:r>
              <a:rPr lang="es-CL" sz="2400" b="1" dirty="0" smtClean="0"/>
              <a:t>utrientes</a:t>
            </a:r>
            <a:endParaRPr lang="es-CL" b="1" dirty="0"/>
          </a:p>
        </p:txBody>
      </p:sp>
      <p:pic>
        <p:nvPicPr>
          <p:cNvPr id="8" name="Picture 2" descr="https://encrypted-tbn1.gstatic.com/images?q=tbn:ANd9GcQzLEyjxkVR5ad3HSGI-9nBTbzrrwHbS5iVtFOxR2LZ3IHzzpix3Q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85" l="0" r="93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262114"/>
            <a:ext cx="1993095" cy="14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chistesbuenoscortos.net/wp-content/uploads/2014/04/vaso-de-agua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6536" y="3167183"/>
            <a:ext cx="1682759" cy="168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6 Conector recto de flecha"/>
          <p:cNvCxnSpPr/>
          <p:nvPr/>
        </p:nvCxnSpPr>
        <p:spPr>
          <a:xfrm>
            <a:off x="3707904" y="2348880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3680470" y="4509120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>
            <a:off x="2244615" y="3963616"/>
            <a:ext cx="34520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>
            <a:off x="3707904" y="2717304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3680470" y="5733256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3680470" y="6165304"/>
            <a:ext cx="20162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6156176" y="1988840"/>
            <a:ext cx="2160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Lípidos</a:t>
            </a:r>
            <a:endParaRPr lang="es-CL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56176" y="2564904"/>
            <a:ext cx="2160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Proteínas</a:t>
            </a:r>
            <a:endParaRPr lang="es-CL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6100142" y="3639230"/>
            <a:ext cx="243229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Hidratos de </a:t>
            </a:r>
            <a:r>
              <a:rPr lang="es-CL" b="1" dirty="0" smtClean="0"/>
              <a:t>Carbono</a:t>
            </a:r>
            <a:endParaRPr lang="es-CL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6100142" y="4365104"/>
            <a:ext cx="22723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/>
              <a:t>A</a:t>
            </a:r>
            <a:r>
              <a:rPr lang="es-CL" b="1" dirty="0" smtClean="0"/>
              <a:t>gua</a:t>
            </a:r>
            <a:endParaRPr lang="es-CL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6156176" y="5589240"/>
            <a:ext cx="2160240" cy="374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Vitaminas</a:t>
            </a:r>
            <a:endParaRPr lang="es-CL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6156176" y="6165304"/>
            <a:ext cx="21602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Minerales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30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26" tmFilter="0, 0; 0.125,0.2665; 0.25,0.4; 0.375,0.465; 0.5,0.5;  0.625,0.535; 0.75,0.6; 0.875,0.7335; 1,1">
                                          <p:stCondLst>
                                            <p:cond delay="182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13" tmFilter="0, 0; 0.125,0.2665; 0.25,0.4; 0.375,0.465; 0.5,0.5;  0.625,0.535; 0.75,0.6; 0.875,0.7335; 1,1">
                                          <p:stCondLst>
                                            <p:cond delay="364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51" tmFilter="0, 0; 0.125,0.2665; 0.25,0.4; 0.375,0.465; 0.5,0.5;  0.625,0.535; 0.75,0.6; 0.875,0.7335; 1,1">
                                          <p:stCondLst>
                                            <p:cond delay="455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2">
                                          <p:stCondLst>
                                            <p:cond delay="178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56" decel="50000">
                                          <p:stCondLst>
                                            <p:cond delay="185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2">
                                          <p:stCondLst>
                                            <p:cond delay="36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56" decel="50000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2">
                                          <p:stCondLst>
                                            <p:cond delay="451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56" decel="50000">
                                          <p:stCondLst>
                                            <p:cond delay="458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2">
                                          <p:stCondLst>
                                            <p:cond delay="497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56" decel="50000">
                                          <p:stCondLst>
                                            <p:cond delay="504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4" grpId="0" animBg="1"/>
      <p:bldP spid="18" grpId="0" animBg="1"/>
      <p:bldP spid="19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87624" y="836712"/>
            <a:ext cx="3489920" cy="45365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8580" indent="0" algn="just">
              <a:buNone/>
            </a:pPr>
            <a:r>
              <a:rPr lang="es-ES" sz="1600" b="1" dirty="0"/>
              <a:t>El sistema circulatorio humano </a:t>
            </a:r>
            <a:r>
              <a:rPr lang="es-ES" sz="1600" dirty="0"/>
              <a:t>La </a:t>
            </a:r>
            <a:r>
              <a:rPr lang="es-ES" sz="1600" dirty="0" smtClean="0"/>
              <a:t>mayor parte </a:t>
            </a:r>
            <a:r>
              <a:rPr lang="es-ES" sz="1600" dirty="0"/>
              <a:t>de las arterias (lado izquierdo de la figura) </a:t>
            </a:r>
            <a:r>
              <a:rPr lang="es-ES" sz="1600" dirty="0" smtClean="0"/>
              <a:t>transportan sangre </a:t>
            </a:r>
            <a:r>
              <a:rPr lang="es-ES" sz="1600" dirty="0"/>
              <a:t>oxigenada del corazón, y la mayor parte de las venas (</a:t>
            </a:r>
            <a:r>
              <a:rPr lang="es-ES" sz="1600" dirty="0" smtClean="0"/>
              <a:t>lado derecho </a:t>
            </a:r>
            <a:r>
              <a:rPr lang="es-ES" sz="1600" dirty="0"/>
              <a:t>de la figura) conducen </a:t>
            </a:r>
            <a:r>
              <a:rPr lang="es-ES" sz="1600" dirty="0" smtClean="0"/>
              <a:t>sangre desoxigenada </a:t>
            </a:r>
            <a:r>
              <a:rPr lang="es-ES" sz="1600" dirty="0"/>
              <a:t>al corazón</a:t>
            </a:r>
            <a:r>
              <a:rPr lang="es-ES" sz="1600" dirty="0" smtClean="0"/>
              <a:t>. </a:t>
            </a:r>
            <a:r>
              <a:rPr lang="es-CL" sz="1600" dirty="0" smtClean="0"/>
              <a:t>Las </a:t>
            </a:r>
            <a:r>
              <a:rPr lang="es-CL" sz="1600" dirty="0"/>
              <a:t>arterias pulmonares (que transportan sangre desoxigenada</a:t>
            </a:r>
            <a:r>
              <a:rPr lang="es-CL" sz="1600" dirty="0" smtClean="0"/>
              <a:t>) </a:t>
            </a:r>
            <a:r>
              <a:rPr lang="es-ES" sz="1600" dirty="0" smtClean="0"/>
              <a:t>y </a:t>
            </a:r>
            <a:r>
              <a:rPr lang="es-ES" sz="1600" dirty="0"/>
              <a:t>las venas pulmonares (que llevan sangre oxigenada) son las </a:t>
            </a:r>
            <a:r>
              <a:rPr lang="es-ES" sz="1600" dirty="0" smtClean="0"/>
              <a:t>únicas excepciones</a:t>
            </a:r>
            <a:r>
              <a:rPr lang="es-ES" sz="1600" dirty="0"/>
              <a:t>. Todos los órganos reciben sangre de las arterias</a:t>
            </a:r>
            <a:r>
              <a:rPr lang="es-ES" sz="1600" dirty="0" smtClean="0"/>
              <a:t>, la </a:t>
            </a:r>
            <a:r>
              <a:rPr lang="es-ES" sz="1600" dirty="0"/>
              <a:t>regresan a través de las venas y se nutren mediante </a:t>
            </a:r>
            <a:r>
              <a:rPr lang="es-ES" sz="1600" dirty="0" smtClean="0"/>
              <a:t>capilares microscópicos. Los </a:t>
            </a:r>
            <a:r>
              <a:rPr lang="es-ES" sz="1600" dirty="0"/>
              <a:t>capilares pulmonares aparecen mucho </a:t>
            </a:r>
            <a:r>
              <a:rPr lang="es-ES" sz="1600" dirty="0" smtClean="0"/>
              <a:t>más grandes </a:t>
            </a:r>
            <a:r>
              <a:rPr lang="es-ES" sz="1600" dirty="0"/>
              <a:t>de lo que son en realidad.</a:t>
            </a:r>
            <a:endParaRPr lang="es-CL" sz="1600" dirty="0"/>
          </a:p>
        </p:txBody>
      </p:sp>
      <p:grpSp>
        <p:nvGrpSpPr>
          <p:cNvPr id="4" name="3 Grupo"/>
          <p:cNvGrpSpPr/>
          <p:nvPr/>
        </p:nvGrpSpPr>
        <p:grpSpPr>
          <a:xfrm>
            <a:off x="5364088" y="49510"/>
            <a:ext cx="2943225" cy="7298060"/>
            <a:chOff x="5364088" y="49510"/>
            <a:chExt cx="2943225" cy="7298060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9510"/>
              <a:ext cx="2943225" cy="488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7900" y="4509120"/>
              <a:ext cx="2895600" cy="283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87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516" y="116633"/>
            <a:ext cx="5647804" cy="486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39552" y="5250607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Estructuras e interconexiones de los vasos </a:t>
            </a:r>
            <a:r>
              <a:rPr lang="es-ES" sz="1600" b="1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sanguíneos. 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Las arterias y arteriolas tienen </a:t>
            </a:r>
            <a:r>
              <a:rPr lang="es-ES" sz="1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más músculo 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las venas y vénulas. La sangre oxigenada pasa de las arterias a las arteriolas y a los capilares. </a:t>
            </a:r>
            <a:r>
              <a:rPr lang="es-ES" sz="1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capilares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que tienen paredes del grosor de una sola célula, vacían la sangre desoxigenada en las vénulas, que </a:t>
            </a:r>
            <a:r>
              <a:rPr lang="es-ES" sz="1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vacían 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las venas. Los esfínteres </a:t>
            </a:r>
            <a:r>
              <a:rPr lang="es-ES" sz="1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precapilares</a:t>
            </a:r>
            <a:r>
              <a:rPr lang="es-ES" sz="1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regulan el movimiento de la sangre de las arteriolas a los capilares.</a:t>
            </a:r>
            <a:endParaRPr lang="es-CL" sz="1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34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512064"/>
            <a:ext cx="8820472" cy="914400"/>
          </a:xfrm>
        </p:spPr>
        <p:txBody>
          <a:bodyPr/>
          <a:lstStyle/>
          <a:p>
            <a:r>
              <a:rPr lang="es-CL" sz="3200" b="1" dirty="0" smtClean="0"/>
              <a:t>Funcionamiento armónico de los sistemas circulatorio y digestivo (esquema)</a:t>
            </a:r>
            <a:endParaRPr lang="es-CL" sz="3200" b="1" dirty="0"/>
          </a:p>
        </p:txBody>
      </p:sp>
      <p:sp>
        <p:nvSpPr>
          <p:cNvPr id="4" name="3 Rectángulo"/>
          <p:cNvSpPr/>
          <p:nvPr/>
        </p:nvSpPr>
        <p:spPr>
          <a:xfrm>
            <a:off x="1554560" y="2174776"/>
            <a:ext cx="504056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Rectángulo"/>
          <p:cNvSpPr/>
          <p:nvPr/>
        </p:nvSpPr>
        <p:spPr>
          <a:xfrm>
            <a:off x="6552220" y="2174776"/>
            <a:ext cx="504056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4067944" y="2174776"/>
            <a:ext cx="504056" cy="50405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"/>
          <p:cNvSpPr/>
          <p:nvPr/>
        </p:nvSpPr>
        <p:spPr>
          <a:xfrm>
            <a:off x="2627784" y="5229200"/>
            <a:ext cx="504056" cy="5040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Rectángulo"/>
          <p:cNvSpPr/>
          <p:nvPr/>
        </p:nvSpPr>
        <p:spPr>
          <a:xfrm>
            <a:off x="6191894" y="5229200"/>
            <a:ext cx="504056" cy="50405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Rectángulo"/>
          <p:cNvSpPr/>
          <p:nvPr/>
        </p:nvSpPr>
        <p:spPr>
          <a:xfrm>
            <a:off x="4314614" y="3810930"/>
            <a:ext cx="504056" cy="50405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Pentágono"/>
          <p:cNvSpPr/>
          <p:nvPr/>
        </p:nvSpPr>
        <p:spPr>
          <a:xfrm>
            <a:off x="2253647" y="2237783"/>
            <a:ext cx="1656184" cy="3150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esófago</a:t>
            </a:r>
            <a:endParaRPr lang="es-CL" b="1" dirty="0"/>
          </a:p>
        </p:txBody>
      </p:sp>
      <p:sp>
        <p:nvSpPr>
          <p:cNvPr id="13" name="12 Pentágono"/>
          <p:cNvSpPr/>
          <p:nvPr/>
        </p:nvSpPr>
        <p:spPr>
          <a:xfrm>
            <a:off x="4818670" y="2237783"/>
            <a:ext cx="1656184" cy="34153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píloro</a:t>
            </a:r>
            <a:endParaRPr lang="es-CL" b="1" dirty="0"/>
          </a:p>
        </p:txBody>
      </p:sp>
      <p:sp>
        <p:nvSpPr>
          <p:cNvPr id="14" name="13 Pentágono"/>
          <p:cNvSpPr/>
          <p:nvPr/>
        </p:nvSpPr>
        <p:spPr>
          <a:xfrm rot="8489331" flipV="1">
            <a:off x="4773043" y="3158562"/>
            <a:ext cx="2009035" cy="42516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Vena porta</a:t>
            </a:r>
            <a:endParaRPr lang="es-CL" dirty="0"/>
          </a:p>
        </p:txBody>
      </p:sp>
      <p:sp>
        <p:nvSpPr>
          <p:cNvPr id="15" name="14 Pentágono"/>
          <p:cNvSpPr/>
          <p:nvPr/>
        </p:nvSpPr>
        <p:spPr>
          <a:xfrm>
            <a:off x="3347864" y="5355214"/>
            <a:ext cx="2460296" cy="252028"/>
          </a:xfrm>
          <a:prstGeom prst="homePlat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Sangre </a:t>
            </a:r>
            <a:endParaRPr lang="es-CL" dirty="0"/>
          </a:p>
        </p:txBody>
      </p:sp>
      <p:sp>
        <p:nvSpPr>
          <p:cNvPr id="16" name="15 Pentágono"/>
          <p:cNvSpPr/>
          <p:nvPr/>
        </p:nvSpPr>
        <p:spPr>
          <a:xfrm rot="12363608" flipV="1">
            <a:off x="4838058" y="4515042"/>
            <a:ext cx="1326014" cy="578301"/>
          </a:xfrm>
          <a:prstGeom prst="homePlat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Arteria hepática</a:t>
            </a:r>
            <a:endParaRPr lang="es-CL" b="1" dirty="0"/>
          </a:p>
        </p:txBody>
      </p:sp>
      <p:sp>
        <p:nvSpPr>
          <p:cNvPr id="17" name="16 Pentágono"/>
          <p:cNvSpPr/>
          <p:nvPr/>
        </p:nvSpPr>
        <p:spPr>
          <a:xfrm rot="8629110" flipV="1">
            <a:off x="2943354" y="4601187"/>
            <a:ext cx="1415721" cy="311853"/>
          </a:xfrm>
          <a:prstGeom prst="homePlat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Vena cava</a:t>
            </a:r>
            <a:endParaRPr lang="es-CL" dirty="0"/>
          </a:p>
        </p:txBody>
      </p:sp>
      <p:sp>
        <p:nvSpPr>
          <p:cNvPr id="18" name="17 Pentágono"/>
          <p:cNvSpPr/>
          <p:nvPr/>
        </p:nvSpPr>
        <p:spPr>
          <a:xfrm>
            <a:off x="395536" y="2237783"/>
            <a:ext cx="1008112" cy="3780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Pentágono"/>
          <p:cNvSpPr/>
          <p:nvPr/>
        </p:nvSpPr>
        <p:spPr>
          <a:xfrm rot="10800000" flipV="1">
            <a:off x="697510" y="5212314"/>
            <a:ext cx="1714095" cy="594066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Sangre resto del cuerpo</a:t>
            </a:r>
            <a:endParaRPr lang="es-CL" dirty="0"/>
          </a:p>
        </p:txBody>
      </p:sp>
      <p:sp>
        <p:nvSpPr>
          <p:cNvPr id="20" name="19 CuadroTexto"/>
          <p:cNvSpPr txBox="1"/>
          <p:nvPr/>
        </p:nvSpPr>
        <p:spPr>
          <a:xfrm>
            <a:off x="341197" y="2678832"/>
            <a:ext cx="107914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CL" b="1" dirty="0" smtClean="0"/>
              <a:t>alimento</a:t>
            </a:r>
            <a:endParaRPr lang="es-CL" b="1" dirty="0"/>
          </a:p>
        </p:txBody>
      </p:sp>
      <p:sp>
        <p:nvSpPr>
          <p:cNvPr id="21" name="20 CuadroTexto"/>
          <p:cNvSpPr txBox="1"/>
          <p:nvPr/>
        </p:nvSpPr>
        <p:spPr>
          <a:xfrm>
            <a:off x="1513297" y="1805444"/>
            <a:ext cx="65496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boca</a:t>
            </a:r>
            <a:endParaRPr lang="es-CL" b="1" dirty="0"/>
          </a:p>
        </p:txBody>
      </p:sp>
      <p:sp>
        <p:nvSpPr>
          <p:cNvPr id="22" name="21 CuadroTexto"/>
          <p:cNvSpPr txBox="1"/>
          <p:nvPr/>
        </p:nvSpPr>
        <p:spPr>
          <a:xfrm>
            <a:off x="3767805" y="1805444"/>
            <a:ext cx="11787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estomago</a:t>
            </a:r>
            <a:endParaRPr lang="es-CL" b="1" dirty="0"/>
          </a:p>
        </p:txBody>
      </p:sp>
      <p:sp>
        <p:nvSpPr>
          <p:cNvPr id="23" name="22 CuadroTexto"/>
          <p:cNvSpPr txBox="1"/>
          <p:nvPr/>
        </p:nvSpPr>
        <p:spPr>
          <a:xfrm>
            <a:off x="6222826" y="1773178"/>
            <a:ext cx="11787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intestino</a:t>
            </a:r>
            <a:endParaRPr lang="es-CL" b="1" dirty="0"/>
          </a:p>
        </p:txBody>
      </p:sp>
      <p:sp>
        <p:nvSpPr>
          <p:cNvPr id="24" name="23 CuadroTexto"/>
          <p:cNvSpPr txBox="1"/>
          <p:nvPr/>
        </p:nvSpPr>
        <p:spPr>
          <a:xfrm>
            <a:off x="6222826" y="3440397"/>
            <a:ext cx="259764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Vena porta: sangre rica nutrientes</a:t>
            </a:r>
            <a:endParaRPr lang="es-CL" b="1" dirty="0"/>
          </a:p>
        </p:txBody>
      </p:sp>
      <p:sp>
        <p:nvSpPr>
          <p:cNvPr id="25" name="24 CuadroTexto"/>
          <p:cNvSpPr txBox="1"/>
          <p:nvPr/>
        </p:nvSpPr>
        <p:spPr>
          <a:xfrm>
            <a:off x="3491880" y="3408295"/>
            <a:ext cx="13267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Hígado</a:t>
            </a:r>
            <a:endParaRPr lang="es-CL" b="1" dirty="0"/>
          </a:p>
        </p:txBody>
      </p:sp>
      <p:sp>
        <p:nvSpPr>
          <p:cNvPr id="26" name="25 CuadroTexto"/>
          <p:cNvSpPr txBox="1"/>
          <p:nvPr/>
        </p:nvSpPr>
        <p:spPr>
          <a:xfrm>
            <a:off x="1842050" y="3984966"/>
            <a:ext cx="15812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Sangre al corazón</a:t>
            </a:r>
            <a:endParaRPr lang="es-CL" b="1" dirty="0"/>
          </a:p>
        </p:txBody>
      </p:sp>
      <p:sp>
        <p:nvSpPr>
          <p:cNvPr id="27" name="26 CuadroTexto"/>
          <p:cNvSpPr txBox="1"/>
          <p:nvPr/>
        </p:nvSpPr>
        <p:spPr>
          <a:xfrm>
            <a:off x="2253647" y="5949280"/>
            <a:ext cx="117878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Corazón</a:t>
            </a:r>
            <a:endParaRPr lang="es-CL" b="1" dirty="0"/>
          </a:p>
        </p:txBody>
      </p:sp>
      <p:sp>
        <p:nvSpPr>
          <p:cNvPr id="28" name="27 CuadroTexto"/>
          <p:cNvSpPr txBox="1"/>
          <p:nvPr/>
        </p:nvSpPr>
        <p:spPr>
          <a:xfrm>
            <a:off x="5808159" y="5944974"/>
            <a:ext cx="1593451" cy="3736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b="1" dirty="0" smtClean="0"/>
              <a:t>Arteria aorta</a:t>
            </a:r>
            <a:endParaRPr lang="es-CL" b="1" dirty="0"/>
          </a:p>
        </p:txBody>
      </p:sp>
      <p:sp>
        <p:nvSpPr>
          <p:cNvPr id="29" name="28 Pentágono"/>
          <p:cNvSpPr/>
          <p:nvPr/>
        </p:nvSpPr>
        <p:spPr>
          <a:xfrm>
            <a:off x="7245510" y="2293454"/>
            <a:ext cx="1656184" cy="34153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No digerido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3798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5116" y="116632"/>
            <a:ext cx="7772400" cy="914400"/>
          </a:xfrm>
        </p:spPr>
        <p:txBody>
          <a:bodyPr/>
          <a:lstStyle/>
          <a:p>
            <a:r>
              <a:rPr lang="es-CL" sz="3600" dirty="0" smtClean="0"/>
              <a:t>¿Y el sistema respiratorio ?</a:t>
            </a:r>
            <a:endParaRPr lang="es-CL" sz="3600" dirty="0"/>
          </a:p>
        </p:txBody>
      </p:sp>
      <p:pic>
        <p:nvPicPr>
          <p:cNvPr id="5127" name="Picture 7" descr="http://www.librosvivos.net/smtc/img/Sangre1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024" y="4054256"/>
            <a:ext cx="73152" cy="3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602804" y="764704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nutrientes que incorporas al organismo a través del sistema digestivo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son distribuidos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todas las células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medio de la sangre para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puedan fabricar sus componentes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 obtener energía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Estos nutrientes participan de una serie de reacciones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requieren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oxígeno (O2) para producirse y obtienen como producto </a:t>
            </a:r>
            <a:r>
              <a:rPr lang="es-ES" b="1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ATP</a:t>
            </a:r>
            <a:r>
              <a:rPr lang="es-E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molécula energética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y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dióxido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carbono (CO2), un gas tóxico que debe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eliminarse del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cuerpo, función en la que participa el sistema respiratorio.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584" y="251903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El sistema respiratorio está formado por las vías respiratorias y los pulmones.</a:t>
            </a:r>
            <a:endParaRPr lang="es-CL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116617"/>
            <a:ext cx="3802260" cy="3682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biologia2bachcamp: APARATO RESPIRATORIO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036" y="3291061"/>
            <a:ext cx="4464496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2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8 Grupo"/>
          <p:cNvGrpSpPr/>
          <p:nvPr/>
        </p:nvGrpSpPr>
        <p:grpSpPr>
          <a:xfrm>
            <a:off x="1547664" y="78089"/>
            <a:ext cx="6408712" cy="6779911"/>
            <a:chOff x="1547664" y="78089"/>
            <a:chExt cx="6408712" cy="6779911"/>
          </a:xfrm>
        </p:grpSpPr>
        <p:pic>
          <p:nvPicPr>
            <p:cNvPr id="1434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78089"/>
              <a:ext cx="6408712" cy="6779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6084168" y="78089"/>
              <a:ext cx="1872208" cy="1046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6993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10964"/>
            <a:ext cx="6177880" cy="324648"/>
          </a:xfrm>
        </p:spPr>
        <p:txBody>
          <a:bodyPr/>
          <a:lstStyle/>
          <a:p>
            <a:r>
              <a:rPr lang="es-CL" dirty="0"/>
              <a:t>Ventilación pulmonar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764704"/>
            <a:ext cx="8352928" cy="2005480"/>
          </a:xfrm>
        </p:spPr>
        <p:txBody>
          <a:bodyPr>
            <a:normAutofit/>
          </a:bodyPr>
          <a:lstStyle/>
          <a:p>
            <a:pPr algn="just"/>
            <a:r>
              <a:rPr lang="es-CL" sz="2000" dirty="0"/>
              <a:t>Frecuentemente, se llama “respiración</a:t>
            </a:r>
            <a:r>
              <a:rPr lang="es-CL" sz="2000" dirty="0" smtClean="0"/>
              <a:t>” </a:t>
            </a:r>
            <a:r>
              <a:rPr lang="es-ES" sz="2000" dirty="0" smtClean="0"/>
              <a:t>al </a:t>
            </a:r>
            <a:r>
              <a:rPr lang="es-ES" sz="2000" dirty="0"/>
              <a:t>proceso de ventilación pulmonar, a través del cual ingresa aire </a:t>
            </a:r>
            <a:r>
              <a:rPr lang="es-ES" sz="2000" dirty="0" smtClean="0"/>
              <a:t>al organismo y </a:t>
            </a:r>
            <a:r>
              <a:rPr lang="es-ES" sz="2000" dirty="0"/>
              <a:t>luego sale hacia la atmósfera. La ventilación pulmonar ocurre debido a </a:t>
            </a:r>
            <a:r>
              <a:rPr lang="es-ES" sz="2000" dirty="0" smtClean="0"/>
              <a:t>dos movimientos</a:t>
            </a:r>
            <a:r>
              <a:rPr lang="es-ES" sz="2000" dirty="0"/>
              <a:t>: </a:t>
            </a:r>
            <a:r>
              <a:rPr lang="es-ES" sz="2000" b="1" u="sng" dirty="0"/>
              <a:t>inspiración y espiración</a:t>
            </a:r>
            <a:r>
              <a:rPr lang="es-ES" sz="2000" dirty="0"/>
              <a:t>, los que se representan a continuación:</a:t>
            </a:r>
            <a:endParaRPr lang="es-CL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5" t="4113" r="6460" b="3531"/>
          <a:stretch/>
        </p:blipFill>
        <p:spPr bwMode="auto">
          <a:xfrm>
            <a:off x="755576" y="2514600"/>
            <a:ext cx="5904655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Proyecto Biosfera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2403552"/>
            <a:ext cx="1656184" cy="395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40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00100" y="0"/>
            <a:ext cx="439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Intercambio gaseoso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00100" y="460202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sistemas respiratorio y circulatorio proveen de oxígeno (O2) a todas las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células y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eliminan el dióxido de carbono (CO2) que estas producen. Esto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ocurre gracias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 intercambio gaseoso, de oxígeno y dióxido de carbono, que se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produce 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</a:t>
            </a:r>
            <a:r>
              <a:rPr lang="es-C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alveolos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Además de oxígeno y dióxido de carbono, el aire que circula por nuestro organismo</a:t>
            </a:r>
          </a:p>
          <a:p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contiene nitrógeno y vapor de agua, principalmente.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140" y="1967618"/>
            <a:ext cx="806489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6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42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Intercambio gaseoso on Make a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756" y="4567399"/>
            <a:ext cx="2601750" cy="20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istema Respiratório GIF | Gfycat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6506" y="4567399"/>
            <a:ext cx="2773540" cy="208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ALVEOLO Intercambio O2 CO2 Hemoglobina GIF | Gfycat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046" y="4568514"/>
            <a:ext cx="2748418" cy="210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3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05"/>
          <a:stretch/>
        </p:blipFill>
        <p:spPr bwMode="auto">
          <a:xfrm>
            <a:off x="2627784" y="103300"/>
            <a:ext cx="4459758" cy="63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5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16632"/>
            <a:ext cx="6624736" cy="648072"/>
          </a:xfrm>
        </p:spPr>
        <p:txBody>
          <a:bodyPr/>
          <a:lstStyle/>
          <a:p>
            <a:r>
              <a:rPr lang="es-CL" sz="3200" b="1" dirty="0"/>
              <a:t>La respiración celular</a:t>
            </a:r>
            <a:endParaRPr lang="es-CL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692696"/>
            <a:ext cx="8424936" cy="4572000"/>
          </a:xfrm>
        </p:spPr>
        <p:txBody>
          <a:bodyPr>
            <a:normAutofit fontScale="62500" lnSpcReduction="20000"/>
          </a:bodyPr>
          <a:lstStyle/>
          <a:p>
            <a:r>
              <a:rPr lang="es-ES" dirty="0"/>
              <a:t>La energía que necesitan las células para su funcionamiento, la </a:t>
            </a:r>
            <a:r>
              <a:rPr lang="es-ES" dirty="0" smtClean="0"/>
              <a:t>obtienen de </a:t>
            </a:r>
            <a:r>
              <a:rPr lang="es-ES" dirty="0"/>
              <a:t>los nutrientes que se incorporan en el proceso de digestión</a:t>
            </a:r>
            <a:r>
              <a:rPr lang="es-ES" dirty="0" smtClean="0"/>
              <a:t>.  Para </a:t>
            </a:r>
            <a:r>
              <a:rPr lang="es-ES" dirty="0"/>
              <a:t>liberar la energía contenida se necesitan una serie de </a:t>
            </a:r>
            <a:r>
              <a:rPr lang="es-ES" dirty="0" smtClean="0"/>
              <a:t>reacciones </a:t>
            </a:r>
            <a:r>
              <a:rPr lang="es-CL" dirty="0" smtClean="0"/>
              <a:t>químicas </a:t>
            </a:r>
            <a:r>
              <a:rPr lang="es-CL" dirty="0"/>
              <a:t>y fundamentalmente, oxígeno.</a:t>
            </a:r>
          </a:p>
          <a:p>
            <a:r>
              <a:rPr lang="es-ES" dirty="0"/>
              <a:t>El proceso de degradación de los nutrientes (glucosa) en presencia </a:t>
            </a:r>
            <a:r>
              <a:rPr lang="es-ES" dirty="0" smtClean="0"/>
              <a:t>de oxígeno </a:t>
            </a:r>
            <a:r>
              <a:rPr lang="es-ES" dirty="0"/>
              <a:t>se denomina respiración celular, ocurre en las mitocondrias </a:t>
            </a:r>
            <a:r>
              <a:rPr lang="es-ES" dirty="0" smtClean="0"/>
              <a:t>y </a:t>
            </a:r>
            <a:r>
              <a:rPr lang="es-CL" dirty="0" smtClean="0"/>
              <a:t>representa </a:t>
            </a:r>
            <a:r>
              <a:rPr lang="es-CL" dirty="0"/>
              <a:t>en esta ecuación</a:t>
            </a:r>
            <a:r>
              <a:rPr lang="es-CL" dirty="0" smtClean="0"/>
              <a:t>: </a:t>
            </a:r>
          </a:p>
          <a:p>
            <a:pPr marL="68580" indent="0">
              <a:buNone/>
            </a:pPr>
            <a:endParaRPr lang="es-CL" dirty="0"/>
          </a:p>
          <a:p>
            <a:pPr marL="68580" indent="0">
              <a:buNone/>
            </a:pPr>
            <a:r>
              <a:rPr lang="es-CL" dirty="0" smtClean="0"/>
              <a:t>			</a:t>
            </a:r>
            <a:r>
              <a:rPr lang="pt-BR" dirty="0" smtClean="0"/>
              <a:t>C6H12O6 </a:t>
            </a:r>
            <a:r>
              <a:rPr lang="pt-BR" dirty="0"/>
              <a:t>+ O2➞ CO2 + H2O+ </a:t>
            </a:r>
            <a:r>
              <a:rPr lang="pt-BR" dirty="0" smtClean="0"/>
              <a:t>ATP</a:t>
            </a:r>
          </a:p>
          <a:p>
            <a:pPr marL="68580" indent="0">
              <a:buNone/>
            </a:pPr>
            <a:endParaRPr lang="pt-BR" dirty="0"/>
          </a:p>
          <a:p>
            <a:r>
              <a:rPr lang="es-ES" dirty="0"/>
              <a:t>Producto de la respiración celular se forma dióxido de carbono, agua y </a:t>
            </a:r>
            <a:r>
              <a:rPr lang="es-ES" dirty="0" smtClean="0"/>
              <a:t>se libera </a:t>
            </a:r>
            <a:r>
              <a:rPr lang="es-ES" dirty="0"/>
              <a:t>energía. El CO2 es expulsado del organismo, mientras que el agua </a:t>
            </a:r>
            <a:r>
              <a:rPr lang="es-ES" dirty="0" smtClean="0"/>
              <a:t>es útil </a:t>
            </a:r>
            <a:r>
              <a:rPr lang="es-ES" dirty="0"/>
              <a:t>para muchas otras funciones. Tanto el O2 como el CO2 entran y </a:t>
            </a:r>
            <a:r>
              <a:rPr lang="es-ES" dirty="0" smtClean="0"/>
              <a:t>salen de </a:t>
            </a:r>
            <a:r>
              <a:rPr lang="es-ES" dirty="0"/>
              <a:t>las células por difusión</a:t>
            </a:r>
            <a:r>
              <a:rPr lang="es-ES" dirty="0" smtClean="0"/>
              <a:t>. Finalmente </a:t>
            </a:r>
            <a:r>
              <a:rPr lang="es-ES" dirty="0"/>
              <a:t>la energía es almacenada en ATP, la cual será </a:t>
            </a:r>
            <a:r>
              <a:rPr lang="es-ES" dirty="0" smtClean="0"/>
              <a:t>utilizada  </a:t>
            </a:r>
            <a:r>
              <a:rPr lang="es-CL" dirty="0" smtClean="0"/>
              <a:t>posteriormente </a:t>
            </a:r>
            <a:r>
              <a:rPr lang="es-CL" dirty="0"/>
              <a:t>por el organismo.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37" r="5054"/>
          <a:stretch/>
        </p:blipFill>
        <p:spPr bwMode="auto">
          <a:xfrm>
            <a:off x="7106967" y="4826000"/>
            <a:ext cx="1948133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Respiración Celular | Mind Ma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4789461"/>
            <a:ext cx="2526092" cy="210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31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548680"/>
            <a:ext cx="8208912" cy="1152128"/>
          </a:xfrm>
        </p:spPr>
        <p:txBody>
          <a:bodyPr/>
          <a:lstStyle/>
          <a:p>
            <a:pPr marL="0" indent="0" algn="ctr">
              <a:buNone/>
            </a:pPr>
            <a:r>
              <a:rPr lang="es-CL" sz="2800" dirty="0" smtClean="0"/>
              <a:t>¿Por dónde pasan los alimentos que consumimos?</a:t>
            </a:r>
            <a:endParaRPr lang="es-CL" sz="2800" dirty="0"/>
          </a:p>
        </p:txBody>
      </p:sp>
      <p:pic>
        <p:nvPicPr>
          <p:cNvPr id="1026" name="Picture 2" descr="C:\Users\Mona\Desktop\64986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024488"/>
            <a:ext cx="3096344" cy="58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ona\Desktop\intestino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8712" y="3717032"/>
            <a:ext cx="2286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1.gstatic.com/images?q=tbn:ANd9GcQzLEyjxkVR5ad3HSGI-9nBTbzrrwHbS5iVtFOxR2LZ3IHzzpix3Q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85" l="0" r="93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613" y="2492896"/>
            <a:ext cx="519893" cy="3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Nube"/>
          <p:cNvSpPr/>
          <p:nvPr/>
        </p:nvSpPr>
        <p:spPr>
          <a:xfrm>
            <a:off x="2591780" y="2060848"/>
            <a:ext cx="252028" cy="288032"/>
          </a:xfrm>
          <a:prstGeom prst="cloud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Nube"/>
          <p:cNvSpPr/>
          <p:nvPr/>
        </p:nvSpPr>
        <p:spPr>
          <a:xfrm>
            <a:off x="3095836" y="4804407"/>
            <a:ext cx="252028" cy="216024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Nube"/>
          <p:cNvSpPr/>
          <p:nvPr/>
        </p:nvSpPr>
        <p:spPr>
          <a:xfrm>
            <a:off x="7107925" y="4256484"/>
            <a:ext cx="252028" cy="144016"/>
          </a:xfrm>
          <a:prstGeom prst="cloud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9 Nube"/>
          <p:cNvSpPr/>
          <p:nvPr/>
        </p:nvSpPr>
        <p:spPr>
          <a:xfrm>
            <a:off x="6605956" y="5115830"/>
            <a:ext cx="162018" cy="216024"/>
          </a:xfrm>
          <a:prstGeom prst="cloud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4" name="Picture 5" descr="http://2.bp.blogspot.com/-eCIkCh2qPuw/UriOAh3hS6I/AAAAAAAADok/zPst9Bz55C0/s1600/caca+arale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667" l="0" r="99000">
                        <a14:foregroundMark x1="49333" y1="67667" x2="49333" y2="6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1177" y="5678016"/>
            <a:ext cx="177552" cy="1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323528" y="908720"/>
            <a:ext cx="2016224" cy="1296144"/>
            <a:chOff x="323528" y="908720"/>
            <a:chExt cx="2016224" cy="1296144"/>
          </a:xfrm>
        </p:grpSpPr>
        <p:cxnSp>
          <p:nvCxnSpPr>
            <p:cNvPr id="12" name="11 Conector recto de flecha"/>
            <p:cNvCxnSpPr/>
            <p:nvPr/>
          </p:nvCxnSpPr>
          <p:spPr>
            <a:xfrm flipH="1" flipV="1">
              <a:off x="1599506" y="1412776"/>
              <a:ext cx="740246" cy="7920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12 CuadroTexto"/>
            <p:cNvSpPr txBox="1"/>
            <p:nvPr/>
          </p:nvSpPr>
          <p:spPr>
            <a:xfrm>
              <a:off x="323528" y="908720"/>
              <a:ext cx="1275978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b="1" dirty="0" smtClean="0"/>
                <a:t>Boca</a:t>
              </a:r>
            </a:p>
          </p:txBody>
        </p:sp>
      </p:grpSp>
      <p:sp>
        <p:nvSpPr>
          <p:cNvPr id="23" name="22 CuadroTexto"/>
          <p:cNvSpPr txBox="1"/>
          <p:nvPr/>
        </p:nvSpPr>
        <p:spPr>
          <a:xfrm>
            <a:off x="323528" y="2687605"/>
            <a:ext cx="18722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Bolo alimenticio</a:t>
            </a:r>
            <a:endParaRPr lang="es-CL" dirty="0"/>
          </a:p>
        </p:txBody>
      </p:sp>
      <p:grpSp>
        <p:nvGrpSpPr>
          <p:cNvPr id="30" name="29 Grupo"/>
          <p:cNvGrpSpPr/>
          <p:nvPr/>
        </p:nvGrpSpPr>
        <p:grpSpPr>
          <a:xfrm>
            <a:off x="2987824" y="2204864"/>
            <a:ext cx="3220888" cy="1224136"/>
            <a:chOff x="2987824" y="2204864"/>
            <a:chExt cx="3220888" cy="1224136"/>
          </a:xfrm>
        </p:grpSpPr>
        <p:cxnSp>
          <p:nvCxnSpPr>
            <p:cNvPr id="26" name="25 Conector recto de flecha"/>
            <p:cNvCxnSpPr/>
            <p:nvPr/>
          </p:nvCxnSpPr>
          <p:spPr>
            <a:xfrm>
              <a:off x="2987824" y="2348880"/>
              <a:ext cx="1944216" cy="1440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26 CuadroTexto"/>
            <p:cNvSpPr txBox="1"/>
            <p:nvPr/>
          </p:nvSpPr>
          <p:spPr>
            <a:xfrm>
              <a:off x="5148064" y="2204864"/>
              <a:ext cx="106064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Faringe; esófago</a:t>
              </a:r>
              <a:endParaRPr lang="es-CL" dirty="0"/>
            </a:p>
          </p:txBody>
        </p:sp>
        <p:cxnSp>
          <p:nvCxnSpPr>
            <p:cNvPr id="29" name="28 Conector recto de flecha"/>
            <p:cNvCxnSpPr/>
            <p:nvPr/>
          </p:nvCxnSpPr>
          <p:spPr>
            <a:xfrm flipV="1">
              <a:off x="3221850" y="2687605"/>
              <a:ext cx="1710190" cy="7413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8" name="1027 Grupo"/>
          <p:cNvGrpSpPr/>
          <p:nvPr/>
        </p:nvGrpSpPr>
        <p:grpSpPr>
          <a:xfrm>
            <a:off x="3563888" y="3203684"/>
            <a:ext cx="2304256" cy="1600723"/>
            <a:chOff x="3563888" y="3203684"/>
            <a:chExt cx="2304256" cy="1600723"/>
          </a:xfrm>
        </p:grpSpPr>
        <p:cxnSp>
          <p:nvCxnSpPr>
            <p:cNvPr id="1024" name="1023 Conector recto de flecha"/>
            <p:cNvCxnSpPr/>
            <p:nvPr/>
          </p:nvCxnSpPr>
          <p:spPr>
            <a:xfrm flipV="1">
              <a:off x="3563888" y="3573016"/>
              <a:ext cx="1224136" cy="123139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" name="1024 CuadroTexto"/>
            <p:cNvSpPr txBox="1"/>
            <p:nvPr/>
          </p:nvSpPr>
          <p:spPr>
            <a:xfrm>
              <a:off x="4644008" y="3203684"/>
              <a:ext cx="122413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estómago</a:t>
              </a:r>
              <a:endParaRPr lang="es-CL" dirty="0"/>
            </a:p>
          </p:txBody>
        </p:sp>
      </p:grpSp>
      <p:sp>
        <p:nvSpPr>
          <p:cNvPr id="1030" name="1029 CuadroTexto"/>
          <p:cNvSpPr txBox="1"/>
          <p:nvPr/>
        </p:nvSpPr>
        <p:spPr>
          <a:xfrm>
            <a:off x="323528" y="3058302"/>
            <a:ext cx="18722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Quimo</a:t>
            </a:r>
            <a:endParaRPr lang="es-CL" dirty="0"/>
          </a:p>
        </p:txBody>
      </p:sp>
      <p:grpSp>
        <p:nvGrpSpPr>
          <p:cNvPr id="1035" name="1034 Grupo"/>
          <p:cNvGrpSpPr/>
          <p:nvPr/>
        </p:nvGrpSpPr>
        <p:grpSpPr>
          <a:xfrm>
            <a:off x="179512" y="5020431"/>
            <a:ext cx="2538282" cy="957754"/>
            <a:chOff x="179512" y="5020431"/>
            <a:chExt cx="2538282" cy="957754"/>
          </a:xfrm>
        </p:grpSpPr>
        <p:cxnSp>
          <p:nvCxnSpPr>
            <p:cNvPr id="1033" name="1032 Conector recto de flecha"/>
            <p:cNvCxnSpPr/>
            <p:nvPr/>
          </p:nvCxnSpPr>
          <p:spPr>
            <a:xfrm flipH="1">
              <a:off x="1339559" y="5020431"/>
              <a:ext cx="1378235" cy="31142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1033 CuadroTexto"/>
            <p:cNvSpPr txBox="1"/>
            <p:nvPr/>
          </p:nvSpPr>
          <p:spPr>
            <a:xfrm>
              <a:off x="179512" y="5331854"/>
              <a:ext cx="108012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Píloro y duodeno</a:t>
              </a:r>
              <a:endParaRPr lang="es-CL" dirty="0"/>
            </a:p>
          </p:txBody>
        </p:sp>
      </p:grpSp>
      <p:sp>
        <p:nvSpPr>
          <p:cNvPr id="1036" name="1035 CuadroTexto"/>
          <p:cNvSpPr txBox="1"/>
          <p:nvPr/>
        </p:nvSpPr>
        <p:spPr>
          <a:xfrm>
            <a:off x="323528" y="3427634"/>
            <a:ext cx="18722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Quilo</a:t>
            </a:r>
            <a:endParaRPr lang="es-CL" dirty="0"/>
          </a:p>
        </p:txBody>
      </p:sp>
      <p:grpSp>
        <p:nvGrpSpPr>
          <p:cNvPr id="1040" name="1039 Grupo"/>
          <p:cNvGrpSpPr/>
          <p:nvPr/>
        </p:nvGrpSpPr>
        <p:grpSpPr>
          <a:xfrm>
            <a:off x="4427984" y="4077072"/>
            <a:ext cx="2339990" cy="646331"/>
            <a:chOff x="4427984" y="4077072"/>
            <a:chExt cx="2339990" cy="646331"/>
          </a:xfrm>
        </p:grpSpPr>
        <p:cxnSp>
          <p:nvCxnSpPr>
            <p:cNvPr id="1038" name="1037 Conector recto de flecha"/>
            <p:cNvCxnSpPr/>
            <p:nvPr/>
          </p:nvCxnSpPr>
          <p:spPr>
            <a:xfrm flipH="1">
              <a:off x="5678388" y="4188711"/>
              <a:ext cx="108958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9" name="1038 CuadroTexto"/>
            <p:cNvSpPr txBox="1"/>
            <p:nvPr/>
          </p:nvSpPr>
          <p:spPr>
            <a:xfrm>
              <a:off x="4427984" y="4077072"/>
              <a:ext cx="115212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Intestino delgado</a:t>
              </a:r>
              <a:endParaRPr lang="es-CL" dirty="0"/>
            </a:p>
          </p:txBody>
        </p:sp>
      </p:grpSp>
      <p:grpSp>
        <p:nvGrpSpPr>
          <p:cNvPr id="1044" name="1043 Grupo"/>
          <p:cNvGrpSpPr/>
          <p:nvPr/>
        </p:nvGrpSpPr>
        <p:grpSpPr>
          <a:xfrm>
            <a:off x="4427984" y="4804407"/>
            <a:ext cx="2016224" cy="646331"/>
            <a:chOff x="4427984" y="4804407"/>
            <a:chExt cx="2016224" cy="646331"/>
          </a:xfrm>
        </p:grpSpPr>
        <p:cxnSp>
          <p:nvCxnSpPr>
            <p:cNvPr id="1042" name="1041 Conector recto de flecha"/>
            <p:cNvCxnSpPr/>
            <p:nvPr/>
          </p:nvCxnSpPr>
          <p:spPr>
            <a:xfrm flipH="1">
              <a:off x="5678388" y="5020431"/>
              <a:ext cx="7658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3" name="1042 CuadroTexto"/>
            <p:cNvSpPr txBox="1"/>
            <p:nvPr/>
          </p:nvSpPr>
          <p:spPr>
            <a:xfrm>
              <a:off x="4427984" y="4804407"/>
              <a:ext cx="1152128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Intestino</a:t>
              </a:r>
            </a:p>
            <a:p>
              <a:r>
                <a:rPr lang="es-CL" dirty="0" smtClean="0"/>
                <a:t>grueso</a:t>
              </a:r>
              <a:endParaRPr lang="es-CL" dirty="0"/>
            </a:p>
          </p:txBody>
        </p:sp>
      </p:grpSp>
      <p:grpSp>
        <p:nvGrpSpPr>
          <p:cNvPr id="1052" name="1051 Grupo"/>
          <p:cNvGrpSpPr/>
          <p:nvPr/>
        </p:nvGrpSpPr>
        <p:grpSpPr>
          <a:xfrm>
            <a:off x="7448729" y="5655019"/>
            <a:ext cx="1515759" cy="646331"/>
            <a:chOff x="7448729" y="5655019"/>
            <a:chExt cx="1515759" cy="646331"/>
          </a:xfrm>
        </p:grpSpPr>
        <p:cxnSp>
          <p:nvCxnSpPr>
            <p:cNvPr id="1046" name="1045 Conector recto de flecha"/>
            <p:cNvCxnSpPr/>
            <p:nvPr/>
          </p:nvCxnSpPr>
          <p:spPr>
            <a:xfrm>
              <a:off x="7448729" y="5678016"/>
              <a:ext cx="507647" cy="887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1048 Conector recto de flecha"/>
            <p:cNvCxnSpPr/>
            <p:nvPr/>
          </p:nvCxnSpPr>
          <p:spPr>
            <a:xfrm flipV="1">
              <a:off x="7448729" y="5855569"/>
              <a:ext cx="507647" cy="1226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1" name="1050 CuadroTexto"/>
            <p:cNvSpPr txBox="1"/>
            <p:nvPr/>
          </p:nvSpPr>
          <p:spPr>
            <a:xfrm>
              <a:off x="8028384" y="5655019"/>
              <a:ext cx="936104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CL" dirty="0" smtClean="0"/>
                <a:t>Recto;</a:t>
              </a:r>
            </a:p>
            <a:p>
              <a:r>
                <a:rPr lang="es-CL" dirty="0" smtClean="0"/>
                <a:t>Ano</a:t>
              </a:r>
              <a:endParaRPr lang="es-CL" dirty="0"/>
            </a:p>
          </p:txBody>
        </p:sp>
      </p:grpSp>
      <p:sp>
        <p:nvSpPr>
          <p:cNvPr id="1053" name="1052 CuadroTexto"/>
          <p:cNvSpPr txBox="1"/>
          <p:nvPr/>
        </p:nvSpPr>
        <p:spPr>
          <a:xfrm>
            <a:off x="323528" y="3796966"/>
            <a:ext cx="187220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dirty="0" smtClean="0"/>
              <a:t>Materia fecal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4166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C 0.02048 -0.00209 0.03559 -0.00533 0.05486 -0.01181 C 0.06215 -0.01412 0.06927 -0.01667 0.07639 -0.01898 C 0.07882 -0.01968 0.08333 -0.0213 0.08333 -0.02107 C 0.08871 -0.02477 0.0941 -0.02778 0.09774 -0.03334 C 0.09913 -0.03542 0.09844 -0.03866 0.10017 -0.04028 C 0.10191 -0.04213 0.10503 -0.04167 0.10729 -0.04283 C 0.121 -0.04977 0.1243 -0.05463 0.1408 -0.05463 " pathEditMode="relative" rAng="0" ptsTypes="fffffff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0.01574 C 0.00556 0.01944 -0.00069 0.02129 0.00781 0.03449 C 0.00834 0.03703 0.00834 0.04027 0.01007 0.04236 C 0.01216 0.04514 0.01632 0.04514 0.01788 0.04768 C 0.02518 0.06018 0.025 0.07523 0.03299 0.08773 C 0.03525 0.10324 0.03698 0.11828 0.04045 0.13356 C 0.04323 0.18333 0.04462 0.23194 0.03559 0.28102 C 0.03646 0.30139 0.03334 0.33449 0.04566 0.35347 C 0.04844 0.36227 0.05243 0.36921 0.05591 0.37754 C 0.05799 0.38264 0.06111 0.39375 0.06111 0.39398 " pathEditMode="relative" rAng="0" ptsTypes="fffffffffA">
                                      <p:cBhvr>
                                        <p:cTn id="39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891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-0.00069 C -0.00192 -0.00185 -0.01546 -0.00555 -0.02414 -0.00208 C -0.0264 -0.00116 -0.02605 0.0037 -0.02726 0.00625 C -0.02761 0.01158 -0.02935 0.02338 -0.02935 0.02986 " pathEditMode="relative" ptsTypes="fffA">
                                      <p:cBhvr>
                                        <p:cTn id="6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9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9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146 0.10579 C -0.41198 0.10718 -0.38402 0.10926 -0.3401 0.10348 C -0.33541 0.10186 -0.33107 0.1 -0.32621 0.09885 C -0.32187 0.09769 -0.31684 0.09792 -0.3125 0.09653 C -0.30868 0.09537 -0.30573 0.09329 -0.30191 0.0919 C -0.29861 0.09074 -0.29496 0.09028 -0.29149 0.08959 C -0.26788 0.07778 -0.23593 0.06806 -0.20816 0.06181 C -0.1967 0.05903 -0.18593 0.05301 -0.17378 0.05047 C -0.17048 0.04885 -0.16701 0.04676 -0.16336 0.04561 C -0.15659 0.04352 -0.14236 0.04121 -0.14236 0.04144 C -0.13021 0.03565 -0.11823 0.03496 -0.10434 0.03195 C -0.10086 0.03033 -0.09757 0.02871 -0.09392 0.02732 C -0.09045 0.02616 -0.08646 0.02639 -0.08333 0.025 C -0.0585 0.01412 -0.08854 0.02061 -0.0592 0.01574 C -0.04323 0.01042 -0.02743 0.00787 -0.01059 0.00417 C -0.00642 0.00324 -3.05556E-6 -0.00023 -3.05556E-6 -0.00023 " pathEditMode="relative" rAng="0" ptsTypes="fffffffffffffffA">
                                      <p:cBhvr>
                                        <p:cTn id="7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076 -0.00416 0.01302 -0.00439 0.02604 -0.00555 C 0.03871 -0.00787 0.04965 -0.0125 0.0625 -0.01388 C 0.06753 -0.01226 0.06823 -0.01064 0.06979 -0.00416 C 0.06441 0.00116 0.06406 0.00325 0.05729 0.00139 C 0.05295 -0.00254 0.05173 -0.00162 0.04896 0.00417 C 0.05034 0.02246 0.04948 0.01899 0.0625 0.02084 C 0.06979 0.02408 0.07135 0.0213 0.07396 0.03195 C 0.06545 0.03959 0.05468 0.04051 0.04479 0.04167 C 0.03767 0.04491 0.04618 0.04028 0.0375 0.04862 C 0.0342 0.05162 0.02882 0.05325 0.025 0.05417 C 0.01632 0.05024 0.02777 0.04468 0.03125 0.04167 C 0.03003 0.02639 0.03142 -0.0037 0.01771 -0.00972 C 0.01146 -0.00763 0.01076 -0.00902 0.00937 0 C 0.00989 0.0095 0.01475 0.03102 0.00729 0.0375 C 0.00173 0.03496 -0.00348 0.03079 -0.00834 0.02639 C -0.01181 0.02338 -0.01667 0.02547 -0.02084 0.025 C -0.02466 0.02153 -0.02639 0.0176 -0.02917 0.0125 C -0.02986 0.00973 -0.03056 0.00695 -0.03125 0.00417 C -0.03212 0.0007 -0.03108 -0.00347 -0.03229 -0.00694 C -0.03282 -0.00833 -0.03438 -0.00787 -0.03542 -0.00833 C -0.03993 0.0007 -0.04115 0.02524 -0.05 0.02917 C -0.05539 0.01852 -0.04966 0.03125 -0.05313 0.00556 C -0.05417 -0.00208 -0.06354 -0.00324 -0.06771 -0.00694 C -0.07743 -0.00254 -0.0724 0.02037 -0.07396 0.03334 C -0.07153 0.0588 -0.07552 0.03519 -0.06979 0.04862 C -0.0691 0.05024 -0.06962 0.05278 -0.06875 0.05417 C -0.06736 0.05649 -0.06441 0.05672 -0.0625 0.05834 C -0.05486 0.05718 -0.04827 0.0551 -0.04063 0.05417 C -0.0375 0.05463 -0.03438 0.05556 -0.03125 0.05556 C -0.02622 0.05556 -0.02223 0.0507 -0.01771 0.04862 C -0.0132 0.04908 -0.00868 0.04908 -0.00417 0.05 C -0.00209 0.05047 0.00208 0.05278 0.00208 0.05278 C 0.01146 0.06204 0.0026 0.05139 0.00729 0.0625 C 0.00972 0.06829 0.01527 0.07153 0.01979 0.07362 C 0.03055 0.06991 0.03871 0.06644 0.05 0.06528 C 0.06024 0.06065 0.06458 0.06366 0.06041 0.08056 C 0.06007 0.08172 0.05243 0.08287 0.05 0.08334 C 0.04618 0.09098 0.0467 0.10232 0.03958 0.10556 C 0.0342 0.1044 0.03194 0.10209 0.02708 0.1 C 0.02639 0.09862 0.02586 0.097 0.025 0.09584 C 0.02309 0.09375 0.01875 0.09028 0.01875 0.09028 C 0.01389 0.09167 0.01336 0.09005 0.01146 0.09584 C 0.01059 0.09862 0.01007 0.10139 0.00937 0.10417 C 0.00902 0.10556 0.00833 0.10834 0.00833 0.10834 C 0.00121 0.1051 0.00191 0.09908 -0.00521 0.09584 C -0.00834 0.08357 -0.00712 0.09051 -0.00834 0.075 C -0.01285 0.07547 -0.01736 0.07547 -0.02188 0.07639 C -0.02396 0.07686 -0.02813 0.07917 -0.02813 0.07917 C -0.03143 0.08357 -0.0342 0.0845 -0.0375 0.08889 C -0.04636 0.08774 -0.04931 0.08519 -0.05729 0.08334 C -0.05868 0.0838 -0.06042 0.08357 -0.06146 0.08473 C -0.06389 0.08727 -0.06216 0.09769 -0.06042 0.1 C -0.05677 0.10487 -0.05504 0.1051 -0.05104 0.10695 C -0.04184 0.1044 -0.04167 0.10417 -0.03021 0.10556 C -0.02118 0.1095 -0.02587 0.10903 -0.01875 0.11528 C -0.01945 0.12084 -0.01893 0.12385 -0.02188 0.12778 C -0.02431 0.13102 -0.03125 0.13334 -0.03125 0.13334 C -0.0382 0.13287 -0.04514 0.13264 -0.05209 0.13195 C -0.05469 0.13172 -0.05938 0.12917 -0.05938 0.12917 " pathEditMode="relative" ptsTypes="fffffffffffffffffffffffffffffffffffffffffffffffffffffffffffA">
                                      <p:cBhvr>
                                        <p:cTn id="90" dur="1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C -0.00018 -0.00047 -0.01198 -0.04352 -0.02084 -0.05139 C -0.02188 -0.07894 -0.02553 -0.10579 -0.02709 -0.13334 C -0.02553 -0.20672 -0.03907 -0.17732 -0.00938 -0.18611 C -0.00678 -0.18681 -0.00556 -0.19144 -0.00313 -0.19306 C 0.00017 -0.19977 -0.00226 -0.19676 0.00521 -0.2 C 0.00626 -0.20047 0.00834 -0.20139 0.00834 -0.20139 C 0.01372 -0.19954 0.01424 -0.19653 0.01876 -0.19306 C 0.02431 -0.18889 0.03438 -0.18889 0.04063 -0.1875 C 0.04393 -0.17871 0.04653 -0.18079 0.05313 -0.17778 C 0.07674 -0.17986 0.09271 -0.1838 0.11459 -0.1875 C 0.12223 -0.19422 0.1349 -0.19885 0.14376 -0.20278 C 0.15452 -0.2 0.16459 -0.19584 0.17084 -0.18334 C 0.17257 -0.17361 0.17466 -0.16389 0.17605 -0.15417 C 0.1757 -0.14074 0.1757 -0.12732 0.17501 -0.11389 C 0.17396 -0.09537 0.16632 -0.07824 0.16146 -0.06111 C 0.1606 -0.04398 0.16112 -0.03218 0.15313 -0.01945 C 0.15157 -0.0169 0.1474 -0.00903 0.1448 -0.00834 C 0.13837 -0.00648 0.1316 -0.00648 0.12501 -0.00556 C 0.11528 -0.00116 0.10521 -1.11111E-6 0.09584 0.00555 C 0.09584 0.00555 0.08803 0.00902 0.08646 0.00972 C 0.08542 0.01018 0.08334 0.01111 0.08334 0.01111 C 0.07987 0.01782 0.07969 0.02685 0.07813 0.03472 C 0.07709 0.04027 0.07327 0.0456 0.07188 0.05139 C 0.07223 0.05416 0.07223 0.05694 0.07292 0.05972 C 0.07327 0.06134 0.07501 0.06389 0.07501 0.06389 " pathEditMode="relative" ptsTypes="fffffffffffffffffffffffffA">
                                      <p:cBhvr>
                                        <p:cTn id="104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1504 C 0.00955 0.01736 0.00764 0.04977 0.00764 0.08357 " pathEditMode="relative" ptsTypes="fA">
                                      <p:cBhvr>
                                        <p:cTn id="1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23" grpId="0" animBg="1"/>
      <p:bldP spid="1030" grpId="0" animBg="1"/>
      <p:bldP spid="1036" grpId="0" animBg="1"/>
      <p:bldP spid="10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Observa el siguiente video</a:t>
            </a:r>
            <a:endParaRPr lang="es-CL" dirty="0"/>
          </a:p>
        </p:txBody>
      </p:sp>
      <p:pic>
        <p:nvPicPr>
          <p:cNvPr id="4" name="y2mate.com - ⚡RESPIRACIÓN CELULAR(en 3 minutos) glucolisis y ciclo de krebs GUÍA UNAM_1aaaL2Csx5U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268760"/>
            <a:ext cx="7056784" cy="3969441"/>
          </a:xfrm>
        </p:spPr>
      </p:pic>
      <p:sp>
        <p:nvSpPr>
          <p:cNvPr id="5" name="4 Rectángulo"/>
          <p:cNvSpPr/>
          <p:nvPr/>
        </p:nvSpPr>
        <p:spPr>
          <a:xfrm>
            <a:off x="467544" y="5301208"/>
            <a:ext cx="8676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 organismo está formado por millones de células que necesitan nutrientes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 oxígeno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producir </a:t>
            </a:r>
            <a:r>
              <a:rPr lang="es-E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adenosín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s-E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trifosfato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(ATP): la molécula que le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proporciona la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energía al cuerpo. Imagina cada célula como una especie de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fábrica muy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dinámica en la que se produce una gran cantidad de reacciones que, en </a:t>
            </a: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 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conjunto</a:t>
            </a:r>
            <a:r>
              <a:rPr lang="es-C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se denominan metabolismo celular.</a:t>
            </a:r>
          </a:p>
        </p:txBody>
      </p:sp>
    </p:spTree>
    <p:extLst>
      <p:ext uri="{BB962C8B-B14F-4D97-AF65-F5344CB8AC3E}">
        <p14:creationId xmlns:p14="http://schemas.microsoft.com/office/powerpoint/2010/main" val="65811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332656"/>
            <a:ext cx="8676456" cy="914400"/>
          </a:xfrm>
        </p:spPr>
        <p:txBody>
          <a:bodyPr/>
          <a:lstStyle/>
          <a:p>
            <a:r>
              <a:rPr lang="es-ES" sz="3200" b="1" dirty="0"/>
              <a:t>¿Cómo elimina tu organismo los desechos?</a:t>
            </a:r>
            <a:endParaRPr lang="es-CL" sz="3200" dirty="0"/>
          </a:p>
        </p:txBody>
      </p:sp>
      <p:sp>
        <p:nvSpPr>
          <p:cNvPr id="4" name="3 Rectángulo"/>
          <p:cNvSpPr/>
          <p:nvPr/>
        </p:nvSpPr>
        <p:spPr>
          <a:xfrm>
            <a:off x="683568" y="1124744"/>
            <a:ext cx="2736304" cy="4801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/>
              <a:t>Hasta ahora has conocido los nutrientes que tu cuerpo necesita y cómo estos </a:t>
            </a:r>
            <a:r>
              <a:rPr lang="es-ES" dirty="0" smtClean="0"/>
              <a:t>se incorporan </a:t>
            </a:r>
            <a:r>
              <a:rPr lang="es-ES" dirty="0"/>
              <a:t>a las células a través de la sangre, pero ¿todo lo que producen las </a:t>
            </a:r>
            <a:r>
              <a:rPr lang="es-ES" dirty="0" smtClean="0"/>
              <a:t>células le </a:t>
            </a:r>
            <a:r>
              <a:rPr lang="es-ES" dirty="0"/>
              <a:t>sirve a tu organismo?, ¿qué hace tu cuerpo para eliminar los desechos</a:t>
            </a:r>
            <a:r>
              <a:rPr lang="es-ES" dirty="0" smtClean="0"/>
              <a:t>?, ¿</a:t>
            </a:r>
            <a:r>
              <a:rPr lang="es-ES" dirty="0"/>
              <a:t>cuáles son las estructuras que participan en este proceso? A continuación</a:t>
            </a:r>
            <a:r>
              <a:rPr lang="es-ES" dirty="0" smtClean="0"/>
              <a:t>, encontrarás </a:t>
            </a:r>
            <a:r>
              <a:rPr lang="es-ES" dirty="0"/>
              <a:t>respuesta a estas y otras </a:t>
            </a:r>
            <a:r>
              <a:rPr lang="es-ES" dirty="0" smtClean="0"/>
              <a:t>preguntas relacionadas </a:t>
            </a:r>
            <a:r>
              <a:rPr lang="es-ES" dirty="0"/>
              <a:t>con el </a:t>
            </a:r>
            <a:r>
              <a:rPr lang="es-ES" dirty="0" smtClean="0"/>
              <a:t>proceso </a:t>
            </a:r>
            <a:r>
              <a:rPr lang="es-CL" dirty="0" smtClean="0"/>
              <a:t>de </a:t>
            </a:r>
            <a:r>
              <a:rPr lang="es-CL" dirty="0"/>
              <a:t>excreción.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261172" y="1484784"/>
            <a:ext cx="4322812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dirty="0"/>
              <a:t>Si bien la piel, los pulmones y el sistema </a:t>
            </a:r>
            <a:r>
              <a:rPr lang="es-ES" dirty="0" smtClean="0"/>
              <a:t>digestivo </a:t>
            </a:r>
            <a:r>
              <a:rPr lang="es-ES" dirty="0"/>
              <a:t>participan en los </a:t>
            </a:r>
            <a:r>
              <a:rPr lang="es-ES" dirty="0" smtClean="0"/>
              <a:t>procesos de </a:t>
            </a:r>
            <a:r>
              <a:rPr lang="es-ES" dirty="0" err="1"/>
              <a:t>excresión</a:t>
            </a:r>
            <a:r>
              <a:rPr lang="es-ES" dirty="0"/>
              <a:t> de </a:t>
            </a:r>
            <a:r>
              <a:rPr lang="es-ES" dirty="0" smtClean="0"/>
              <a:t>toxinas </a:t>
            </a:r>
            <a:r>
              <a:rPr lang="es-ES" u="sng" dirty="0" smtClean="0"/>
              <a:t>( la piel elimina sudor, el sistema digestivo </a:t>
            </a:r>
            <a:r>
              <a:rPr lang="es-ES" u="sng" dirty="0" err="1" smtClean="0"/>
              <a:t>fecas</a:t>
            </a:r>
            <a:r>
              <a:rPr lang="es-ES" u="sng" dirty="0" smtClean="0"/>
              <a:t> y los </a:t>
            </a:r>
            <a:r>
              <a:rPr lang="es-ES" u="sng" dirty="0" err="1" smtClean="0"/>
              <a:t>pulmnes</a:t>
            </a:r>
            <a:r>
              <a:rPr lang="es-ES" u="sng" dirty="0" smtClean="0"/>
              <a:t> CO2) </a:t>
            </a:r>
            <a:r>
              <a:rPr lang="es-ES" dirty="0" smtClean="0"/>
              <a:t>, </a:t>
            </a:r>
            <a:r>
              <a:rPr lang="es-ES" dirty="0"/>
              <a:t>es el sistema </a:t>
            </a:r>
            <a:r>
              <a:rPr lang="es-ES" b="1" dirty="0" smtClean="0"/>
              <a:t>renal o urinario </a:t>
            </a:r>
            <a:r>
              <a:rPr lang="es-ES" dirty="0" smtClean="0"/>
              <a:t>el </a:t>
            </a:r>
            <a:r>
              <a:rPr lang="es-ES" dirty="0"/>
              <a:t>principal </a:t>
            </a:r>
            <a:r>
              <a:rPr lang="es-ES" dirty="0" smtClean="0"/>
              <a:t>componente del </a:t>
            </a:r>
            <a:r>
              <a:rPr lang="es-ES" b="1" dirty="0"/>
              <a:t>sistema excretor</a:t>
            </a:r>
            <a:r>
              <a:rPr lang="es-ES" dirty="0"/>
              <a:t>. El sistema renal tiene dos funciones fundamentales: </a:t>
            </a:r>
            <a:r>
              <a:rPr lang="es-ES" u="sng" dirty="0" smtClean="0"/>
              <a:t>limpiar la </a:t>
            </a:r>
            <a:r>
              <a:rPr lang="es-ES" u="sng" dirty="0"/>
              <a:t>sangre de </a:t>
            </a:r>
            <a:r>
              <a:rPr lang="es-ES" u="sng" dirty="0" smtClean="0"/>
              <a:t>los desechos </a:t>
            </a:r>
            <a:r>
              <a:rPr lang="es-ES" u="sng" dirty="0"/>
              <a:t>metabólicos mediante la formación de la </a:t>
            </a:r>
            <a:r>
              <a:rPr lang="es-ES" u="sng" dirty="0" smtClean="0"/>
              <a:t>orina y </a:t>
            </a:r>
            <a:r>
              <a:rPr lang="es-ES" u="sng" dirty="0"/>
              <a:t>mantener el balance hídrico </a:t>
            </a:r>
            <a:r>
              <a:rPr lang="es-ES" u="sng" dirty="0" smtClean="0"/>
              <a:t>y químico </a:t>
            </a:r>
            <a:r>
              <a:rPr lang="es-ES" u="sng" dirty="0"/>
              <a:t>del cuerpo</a:t>
            </a:r>
            <a:r>
              <a:rPr lang="es-ES" dirty="0"/>
              <a:t>, es decir, regular el </a:t>
            </a:r>
            <a:r>
              <a:rPr lang="es-ES" dirty="0" smtClean="0"/>
              <a:t>medio interno</a:t>
            </a:r>
            <a:r>
              <a:rPr lang="es-ES" dirty="0"/>
              <a:t>, lo que permite mantener un </a:t>
            </a:r>
            <a:r>
              <a:rPr lang="es-ES" u="sng" dirty="0" smtClean="0"/>
              <a:t>equilibrio de </a:t>
            </a:r>
            <a:r>
              <a:rPr lang="es-ES" u="sng" dirty="0"/>
              <a:t>las sustancias que se </a:t>
            </a:r>
            <a:r>
              <a:rPr lang="es-ES" u="sng" dirty="0" smtClean="0"/>
              <a:t>encuentran </a:t>
            </a:r>
            <a:r>
              <a:rPr lang="es-CL" u="sng" dirty="0" smtClean="0"/>
              <a:t>disueltas </a:t>
            </a:r>
            <a:r>
              <a:rPr lang="es-CL" u="sng" dirty="0"/>
              <a:t>en la sangre.</a:t>
            </a:r>
          </a:p>
        </p:txBody>
      </p:sp>
    </p:spTree>
    <p:extLst>
      <p:ext uri="{BB962C8B-B14F-4D97-AF65-F5344CB8AC3E}">
        <p14:creationId xmlns:p14="http://schemas.microsoft.com/office/powerpoint/2010/main" val="341298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404664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Los componentes del sistema renal son los riñones, los uréteres, la vejiga</a:t>
            </a:r>
          </a:p>
          <a:p>
            <a:r>
              <a:rPr lang="es-E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urinaria y la uretra. ¿Cuáles son sus funciones? Veámoslo en detalle.</a:t>
            </a:r>
            <a:endParaRPr lang="es-CL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8" r="1783"/>
          <a:stretch/>
        </p:blipFill>
        <p:spPr bwMode="auto">
          <a:xfrm>
            <a:off x="1663701" y="1172205"/>
            <a:ext cx="65405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8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42516" y="188640"/>
            <a:ext cx="856895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¿Cómo está formado un riñón?</a:t>
            </a:r>
          </a:p>
          <a:p>
            <a:r>
              <a:rPr lang="es-ES" dirty="0"/>
              <a:t>En cada riñón se distinguen dos regiones: la corteza renal y la médula renal</a:t>
            </a:r>
            <a:r>
              <a:rPr lang="es-ES" dirty="0" smtClean="0"/>
              <a:t>. Tanto </a:t>
            </a:r>
            <a:r>
              <a:rPr lang="es-ES" dirty="0"/>
              <a:t>en la corteza como en la médula, hay ¡más de un millón de </a:t>
            </a:r>
            <a:r>
              <a:rPr lang="es-ES" dirty="0" err="1"/>
              <a:t>nefrones</a:t>
            </a:r>
            <a:r>
              <a:rPr lang="es-ES" dirty="0"/>
              <a:t>! </a:t>
            </a:r>
            <a:r>
              <a:rPr lang="es-ES" dirty="0" smtClean="0"/>
              <a:t>Estos son </a:t>
            </a:r>
            <a:r>
              <a:rPr lang="es-ES" dirty="0"/>
              <a:t>considerados la unidad estructural y funcional donde se produce la orina</a:t>
            </a:r>
            <a:r>
              <a:rPr lang="es-ES" dirty="0" smtClean="0"/>
              <a:t>. </a:t>
            </a:r>
            <a:endParaRPr lang="es-CL" dirty="0"/>
          </a:p>
        </p:txBody>
      </p:sp>
      <p:pic>
        <p:nvPicPr>
          <p:cNvPr id="24578" name="Picture 2" descr="Disección de riñ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78336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8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2464" y="0"/>
            <a:ext cx="7939732" cy="657544"/>
          </a:xfrm>
        </p:spPr>
        <p:txBody>
          <a:bodyPr>
            <a:normAutofit/>
          </a:bodyPr>
          <a:lstStyle/>
          <a:p>
            <a:r>
              <a:rPr lang="es-ES" sz="2000" b="1" dirty="0"/>
              <a:t>Cada </a:t>
            </a:r>
            <a:r>
              <a:rPr lang="es-ES" sz="2000" b="1" dirty="0" err="1"/>
              <a:t>nefrón</a:t>
            </a:r>
            <a:r>
              <a:rPr lang="es-ES" sz="2000" b="1" dirty="0"/>
              <a:t> está compuesto por:</a:t>
            </a:r>
            <a:endParaRPr lang="es-CL" sz="20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62865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 t="2919" r="3850" b="5724"/>
          <a:stretch/>
        </p:blipFill>
        <p:spPr bwMode="auto">
          <a:xfrm>
            <a:off x="924992" y="2100114"/>
            <a:ext cx="7651170" cy="459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29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Formación de la orina</a:t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268760"/>
            <a:ext cx="8064896" cy="5112568"/>
          </a:xfrm>
        </p:spPr>
        <p:txBody>
          <a:bodyPr>
            <a:normAutofit fontScale="55000" lnSpcReduction="20000"/>
          </a:bodyPr>
          <a:lstStyle/>
          <a:p>
            <a:pPr marL="68580" indent="0">
              <a:buNone/>
            </a:pPr>
            <a:r>
              <a:rPr lang="es-E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Producto 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 metabolismo celular, una gran cantidad de sustancias eliminadas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las células circulan por el torrente sanguíneo hasta los riñones, donde son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filtradas. En el interior de estos, algunas sustancias son reincorporadas para su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reutilización, como el agua, los electrolitos y algunos metabolitos (moléculas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producidas durante el metabolismo), y otras son eliminadas definitivamente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 la orina, como la urea, el ácido úrico y la creatinina. El sistema renal permite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eliminar los desechos metabólicos a través de la orina. Pero ¿cómo se</a:t>
            </a:r>
          </a:p>
          <a:p>
            <a:pPr marL="68580" indent="0">
              <a:buNone/>
            </a:pPr>
            <a:r>
              <a:rPr lang="es-C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forma la orina</a:t>
            </a:r>
            <a:r>
              <a:rPr lang="es-C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marL="68580" indent="0">
              <a:buNone/>
            </a:pP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sangre se filtra en el glomérulo y luego la orina recién formada viaja a través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 túbulo contorneado proximal, el asa de Henle, el túbulo contorneado distal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 el túbulo colector, para llegar al uréter. Desde ahí, con ayuda de los movimientos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peristálticos, la orina se almacena en la vejiga. Una vez que este órgano se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llena, se envía una señal al cerebro, sentimos la necesidad de orinar y la orina</a:t>
            </a:r>
          </a:p>
          <a:p>
            <a:pPr marL="68580" indent="0">
              <a:buNone/>
            </a:pP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 expulsada al exterior por la uretra.</a:t>
            </a:r>
            <a:endParaRPr lang="es-CL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832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Video 3D_ filtrado glomerular y formacion de la orina_dfKQ7A-9yZ0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147" y="917898"/>
            <a:ext cx="7251269" cy="5438452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899592" y="27980"/>
            <a:ext cx="7772400" cy="914400"/>
          </a:xfrm>
        </p:spPr>
        <p:txBody>
          <a:bodyPr/>
          <a:lstStyle/>
          <a:p>
            <a:r>
              <a:rPr lang="es-CL" dirty="0" smtClean="0"/>
              <a:t>Observa el siguiente video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769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NTERCAMBIO GASEOSO Y EXCRECIÓN - Martínez García, María Candelar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819291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15020" y="11663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Diagrama síntesis de interrelación de sistemas</a:t>
            </a:r>
            <a:r>
              <a:rPr lang="es-CL" dirty="0" smtClean="0"/>
              <a:t>.</a:t>
            </a:r>
          </a:p>
          <a:p>
            <a:endParaRPr lang="es-CL" dirty="0"/>
          </a:p>
          <a:p>
            <a:endParaRPr lang="es-CL" dirty="0" smtClean="0"/>
          </a:p>
        </p:txBody>
      </p:sp>
      <p:sp>
        <p:nvSpPr>
          <p:cNvPr id="5" name="4 CuadroTexto"/>
          <p:cNvSpPr txBox="1"/>
          <p:nvPr/>
        </p:nvSpPr>
        <p:spPr>
          <a:xfrm>
            <a:off x="709216" y="665759"/>
            <a:ext cx="80392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La célula requiere de nutrientes y oxígeno, los cuales entran a la sangre por medio de 1)  la vellosidad intestinal y 2) los alveolos del pulmón. Son llevados por medio de las arterias a los capilares para que entren a la célula donde generaran energía (ATP) producto de esto es que se liberan toxinas   dañinas para nuestro cuerpo, las cuales son devueltas a la sangre para ser dirigidas al riñón donde se forma la orina y  el CO2 es devuelto a los pulmones para ser expulsado al aire.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402967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-31328"/>
            <a:ext cx="7772400" cy="914400"/>
          </a:xfrm>
        </p:spPr>
        <p:txBody>
          <a:bodyPr/>
          <a:lstStyle/>
          <a:p>
            <a:r>
              <a:rPr lang="es-ES" sz="2800" b="1" dirty="0" err="1" smtClean="0"/>
              <a:t>EVALUACIÓN:Integrando</a:t>
            </a:r>
            <a:r>
              <a:rPr lang="es-ES" sz="2800" b="1" dirty="0" smtClean="0"/>
              <a:t> </a:t>
            </a:r>
            <a:r>
              <a:rPr lang="es-ES" sz="2800" b="1" dirty="0"/>
              <a:t>los sistemas del cuerpo</a:t>
            </a:r>
            <a:endParaRPr lang="es-CL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908720"/>
            <a:ext cx="7772400" cy="4572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s-ES" sz="2400" dirty="0"/>
              <a:t>R</a:t>
            </a:r>
            <a:r>
              <a:rPr lang="es-ES" sz="2400" dirty="0" smtClean="0"/>
              <a:t>ealiza </a:t>
            </a:r>
            <a:r>
              <a:rPr lang="es-ES" sz="2400" dirty="0"/>
              <a:t>las actividades que se proponen a </a:t>
            </a:r>
            <a:r>
              <a:rPr lang="es-ES" sz="2400" dirty="0" smtClean="0"/>
              <a:t>con</a:t>
            </a:r>
            <a:r>
              <a:rPr lang="es-ES" sz="2400" dirty="0"/>
              <a:t>tinuación</a:t>
            </a:r>
            <a:endParaRPr lang="es-ES" sz="2400" dirty="0" smtClean="0"/>
          </a:p>
          <a:p>
            <a:r>
              <a:rPr lang="es-ES" sz="2400" dirty="0"/>
              <a:t>1. </a:t>
            </a:r>
            <a:r>
              <a:rPr lang="es-ES" sz="2400" dirty="0" smtClean="0"/>
              <a:t>Lea </a:t>
            </a:r>
            <a:r>
              <a:rPr lang="es-ES" sz="2400" dirty="0"/>
              <a:t>el siguiente texto</a:t>
            </a:r>
            <a:r>
              <a:rPr lang="es-ES" sz="2400" dirty="0" smtClean="0"/>
              <a:t>:.</a:t>
            </a:r>
          </a:p>
          <a:p>
            <a:endParaRPr lang="es-CL" sz="24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238" y="1916832"/>
            <a:ext cx="686752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75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88640"/>
            <a:ext cx="8280920" cy="6048672"/>
          </a:xfrm>
        </p:spPr>
        <p:txBody>
          <a:bodyPr/>
          <a:lstStyle/>
          <a:p>
            <a:r>
              <a:rPr lang="es-ES" dirty="0"/>
              <a:t>2. </a:t>
            </a:r>
            <a:r>
              <a:rPr lang="es-ES" dirty="0" smtClean="0"/>
              <a:t>Subraye </a:t>
            </a:r>
            <a:r>
              <a:rPr lang="es-ES" dirty="0"/>
              <a:t>todas las ideas centrales que se relacionen con el </a:t>
            </a:r>
            <a:r>
              <a:rPr lang="es-ES" dirty="0" smtClean="0"/>
              <a:t>concepto </a:t>
            </a:r>
            <a:r>
              <a:rPr lang="es-CL" dirty="0" smtClean="0"/>
              <a:t>de </a:t>
            </a:r>
            <a:r>
              <a:rPr lang="es-CL" dirty="0"/>
              <a:t>nutrición.</a:t>
            </a:r>
          </a:p>
          <a:p>
            <a:r>
              <a:rPr lang="es-ES" dirty="0"/>
              <a:t>3. Elaboren un </a:t>
            </a:r>
            <a:r>
              <a:rPr lang="es-ES" b="1" u="sng" dirty="0"/>
              <a:t>esquema</a:t>
            </a:r>
            <a:r>
              <a:rPr lang="es-ES" dirty="0"/>
              <a:t> que les permita sintetizar y organizar la </a:t>
            </a:r>
            <a:r>
              <a:rPr lang="es-ES" dirty="0" smtClean="0"/>
              <a:t>información sobre </a:t>
            </a:r>
            <a:r>
              <a:rPr lang="es-ES" dirty="0"/>
              <a:t>cómo se integran los sistemas del cuerpo para nutrirlo.</a:t>
            </a:r>
          </a:p>
          <a:p>
            <a:r>
              <a:rPr lang="es-ES" dirty="0"/>
              <a:t>4. A partir de este esquema, construyan un modelo que represente </a:t>
            </a:r>
            <a:r>
              <a:rPr lang="es-ES" dirty="0" smtClean="0"/>
              <a:t>la </a:t>
            </a:r>
            <a:r>
              <a:rPr lang="es-CL" dirty="0" smtClean="0"/>
              <a:t>interacción </a:t>
            </a:r>
            <a:r>
              <a:rPr lang="es-CL" dirty="0"/>
              <a:t>de los sistemas.</a:t>
            </a:r>
          </a:p>
        </p:txBody>
      </p:sp>
    </p:spTree>
    <p:extLst>
      <p:ext uri="{BB962C8B-B14F-4D97-AF65-F5344CB8AC3E}">
        <p14:creationId xmlns:p14="http://schemas.microsoft.com/office/powerpoint/2010/main" val="36755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1591" y="32172"/>
            <a:ext cx="7772400" cy="914400"/>
          </a:xfrm>
        </p:spPr>
        <p:txBody>
          <a:bodyPr/>
          <a:lstStyle/>
          <a:p>
            <a:r>
              <a:rPr lang="es-CL" dirty="0" smtClean="0"/>
              <a:t>La absorción de nutrientes 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642" y1="6222" x2="42642" y2="6222"/>
                        <a14:foregroundMark x1="47799" y1="40222" x2="47799" y2="40222"/>
                        <a14:foregroundMark x1="46541" y1="12889" x2="46541" y2="12889"/>
                        <a14:foregroundMark x1="21635" y1="14000" x2="21635" y2="14000"/>
                        <a14:foregroundMark x1="27170" y1="30000" x2="27170" y2="30000"/>
                        <a14:foregroundMark x1="28553" y1="26889" x2="4654" y2="58444"/>
                        <a14:foregroundMark x1="4528" y1="27778" x2="27799" y2="57111"/>
                        <a14:foregroundMark x1="12830" y1="25111" x2="4906" y2="25333"/>
                        <a14:foregroundMark x1="41887" y1="30222" x2="41887" y2="30222"/>
                        <a14:foregroundMark x1="35346" y1="10000" x2="26164" y2="22000"/>
                        <a14:foregroundMark x1="48679" y1="43778" x2="48679" y2="43778"/>
                        <a14:foregroundMark x1="49434" y1="44444" x2="49434" y2="44444"/>
                        <a14:foregroundMark x1="50440" y1="43778" x2="50440" y2="43778"/>
                        <a14:foregroundMark x1="44528" y1="34000" x2="45031" y2="86222"/>
                        <a14:foregroundMark x1="33962" y1="59778" x2="33962" y2="59778"/>
                        <a14:foregroundMark x1="33459" y1="62222" x2="33208" y2="68222"/>
                        <a14:foregroundMark x1="33208" y1="69111" x2="33585" y2="70667"/>
                        <a14:foregroundMark x1="33836" y1="72000" x2="33836" y2="72000"/>
                        <a14:foregroundMark x1="35597" y1="80444" x2="35597" y2="80444"/>
                        <a14:foregroundMark x1="71824" y1="66667" x2="71824" y2="66667"/>
                        <a14:foregroundMark x1="74214" y1="66222" x2="74214" y2="66222"/>
                        <a14:foregroundMark x1="13082" y1="9778" x2="13082" y2="9778"/>
                        <a14:foregroundMark x1="13333" y1="10889" x2="13333" y2="10889"/>
                        <a14:foregroundMark x1="14465" y1="11778" x2="14465" y2="11778"/>
                        <a14:foregroundMark x1="15597" y1="14222" x2="15597" y2="14222"/>
                        <a14:foregroundMark x1="22893" y1="55333" x2="22893" y2="55333"/>
                        <a14:foregroundMark x1="25409" y1="57111" x2="9182" y2="55333"/>
                        <a14:foregroundMark x1="81258" y1="19556" x2="81258" y2="19556"/>
                        <a14:foregroundMark x1="90314" y1="21778" x2="90314" y2="21778"/>
                        <a14:foregroundMark x1="92327" y1="26000" x2="92327" y2="26000"/>
                        <a14:foregroundMark x1="88302" y1="19778" x2="88302" y2="19778"/>
                        <a14:foregroundMark x1="87421" y1="19556" x2="87421" y2="19556"/>
                        <a14:foregroundMark x1="86415" y1="18444" x2="86415" y2="18444"/>
                        <a14:foregroundMark x1="10943" y1="9111" x2="10943" y2="9111"/>
                        <a14:foregroundMark x1="18616" y1="26000" x2="11447" y2="26000"/>
                        <a14:foregroundMark x1="77233" y1="18000" x2="77233" y2="18000"/>
                        <a14:foregroundMark x1="73333" y1="22444" x2="73333" y2="22444"/>
                        <a14:foregroundMark x1="75975" y1="19556" x2="71447" y2="26222"/>
                        <a14:foregroundMark x1="75472" y1="61111" x2="75472" y2="61111"/>
                        <a14:foregroundMark x1="77233" y1="61556" x2="77233" y2="61556"/>
                        <a14:foregroundMark x1="90189" y1="57556" x2="90189" y2="57556"/>
                        <a14:foregroundMark x1="94088" y1="47111" x2="93333" y2="49111"/>
                        <a14:foregroundMark x1="83774" y1="45778" x2="83774" y2="45778"/>
                        <a14:foregroundMark x1="83774" y1="45778" x2="83774" y2="45778"/>
                        <a14:foregroundMark x1="83774" y1="45778" x2="83774" y2="45778"/>
                        <a14:foregroundMark x1="86667" y1="27333" x2="84025" y2="59333"/>
                        <a14:foregroundMark x1="47547" y1="87556" x2="47547" y2="87556"/>
                        <a14:foregroundMark x1="49182" y1="88000" x2="41761" y2="88222"/>
                        <a14:foregroundMark x1="40755" y1="87111" x2="35472" y2="77333"/>
                        <a14:foregroundMark x1="17736" y1="12444" x2="17736" y2="12444"/>
                        <a14:backgroundMark x1="8302" y1="11778" x2="8302" y2="11778"/>
                        <a14:backgroundMark x1="4528" y1="19333" x2="4528" y2="19333"/>
                        <a14:backgroundMark x1="1887" y1="27333" x2="2893" y2="61556"/>
                        <a14:backgroundMark x1="2893" y1="62000" x2="30189" y2="59333"/>
                        <a14:backgroundMark x1="30189" y1="59556" x2="30063" y2="33778"/>
                        <a14:backgroundMark x1="30063" y1="33778" x2="40000" y2="38222"/>
                        <a14:backgroundMark x1="40000" y1="38444" x2="40252" y2="40222"/>
                        <a14:backgroundMark x1="40252" y1="40444" x2="32075" y2="59556"/>
                        <a14:backgroundMark x1="32075" y1="59556" x2="31447" y2="88667"/>
                        <a14:backgroundMark x1="31321" y1="88444" x2="49560" y2="91556"/>
                        <a14:backgroundMark x1="52075" y1="89556" x2="60503" y2="76444"/>
                        <a14:backgroundMark x1="59874" y1="66667" x2="59748" y2="75111"/>
                        <a14:backgroundMark x1="59623" y1="67778" x2="86918" y2="71333"/>
                        <a14:backgroundMark x1="87044" y1="70222" x2="96855" y2="48222"/>
                        <a14:backgroundMark x1="96478" y1="48222" x2="98113" y2="23111"/>
                        <a14:backgroundMark x1="97862" y1="23111" x2="84906" y2="13556"/>
                        <a14:backgroundMark x1="84780" y1="13556" x2="72075" y2="18000"/>
                        <a14:backgroundMark x1="72075" y1="18000" x2="55723" y2="51778"/>
                        <a14:backgroundMark x1="55472" y1="51778" x2="55472" y2="51778"/>
                        <a14:backgroundMark x1="54969" y1="51778" x2="52956" y2="44667"/>
                        <a14:backgroundMark x1="52956" y1="44667" x2="68176" y2="20889"/>
                        <a14:backgroundMark x1="68302" y1="20889" x2="67170" y2="3556"/>
                        <a14:backgroundMark x1="67044" y1="3333" x2="49560" y2="444"/>
                        <a14:backgroundMark x1="33836" y1="1778" x2="3774" y2="1333"/>
                        <a14:backgroundMark x1="3899" y1="1556" x2="3648" y2="10667"/>
                        <a14:backgroundMark x1="3648" y1="10889" x2="7925" y2="12222"/>
                        <a14:backgroundMark x1="7925" y1="12222" x2="4151" y2="19111"/>
                        <a14:backgroundMark x1="4151" y1="19111" x2="1887" y2="26667"/>
                        <a14:backgroundMark x1="17233" y1="23111" x2="17233" y2="23111"/>
                        <a14:backgroundMark x1="30314" y1="23333" x2="30314" y2="23333"/>
                        <a14:backgroundMark x1="29686" y1="25333" x2="29811" y2="32889"/>
                        <a14:backgroundMark x1="15849" y1="24000" x2="15849" y2="24000"/>
                        <a14:backgroundMark x1="15849" y1="24000" x2="13711" y2="24889"/>
                        <a14:backgroundMark x1="81635" y1="63778" x2="69937" y2="6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754905"/>
            <a:ext cx="8208446" cy="464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660" y="1916832"/>
            <a:ext cx="2160240" cy="160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756868"/>
            <a:ext cx="20669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764508"/>
            <a:ext cx="1456162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4244839"/>
            <a:ext cx="2463874" cy="252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072" y="5733256"/>
            <a:ext cx="26289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42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476672"/>
            <a:ext cx="7772400" cy="4572000"/>
          </a:xfrm>
        </p:spPr>
        <p:txBody>
          <a:bodyPr/>
          <a:lstStyle/>
          <a:p>
            <a:r>
              <a:rPr lang="es-CL" dirty="0" smtClean="0"/>
              <a:t>El esquema presentado </a:t>
            </a:r>
            <a:r>
              <a:rPr lang="es-CL" dirty="0"/>
              <a:t>a</a:t>
            </a:r>
            <a:r>
              <a:rPr lang="es-CL" dirty="0" smtClean="0"/>
              <a:t>nteriormente puede servir de guía. Solo debes identificar lo que falta y agregarlo.</a:t>
            </a:r>
            <a:endParaRPr lang="es-CL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3" y="2204864"/>
            <a:ext cx="67341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2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Modelos empleados en el </a:t>
            </a:r>
            <a:r>
              <a:rPr lang="es-CL" dirty="0" err="1" smtClean="0"/>
              <a:t>ppt</a:t>
            </a:r>
            <a:r>
              <a:rPr lang="es-CL" dirty="0" smtClean="0"/>
              <a:t> que sirven de guía. </a:t>
            </a:r>
            <a:endParaRPr lang="es-CL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0492">
            <a:off x="1280388" y="1861344"/>
            <a:ext cx="425045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05"/>
          <a:stretch/>
        </p:blipFill>
        <p:spPr bwMode="auto">
          <a:xfrm>
            <a:off x="5868144" y="2011056"/>
            <a:ext cx="238234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3615">
            <a:off x="1836689" y="4175946"/>
            <a:ext cx="3528391" cy="24389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88640"/>
            <a:ext cx="8388424" cy="914400"/>
          </a:xfrm>
        </p:spPr>
        <p:txBody>
          <a:bodyPr/>
          <a:lstStyle/>
          <a:p>
            <a:r>
              <a:rPr lang="es-ES" sz="3600" b="1" dirty="0"/>
              <a:t>¿Cómo se distribuyen los nutrientes?</a:t>
            </a:r>
            <a:endParaRPr lang="es-CL" sz="3600" dirty="0"/>
          </a:p>
        </p:txBody>
      </p:sp>
      <p:pic>
        <p:nvPicPr>
          <p:cNvPr id="2050" name="Picture 2" descr="LA FUNCIÓN DE NUTRICIÓN: APARATO CIRCULATORIO - Pictoeduca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836711"/>
            <a:ext cx="2201912" cy="542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67544" y="1276896"/>
            <a:ext cx="6048672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¿Qué componentes requiere el cuerpo humano para transportar sustancias </a:t>
            </a:r>
            <a:r>
              <a:rPr lang="es-ES" dirty="0" smtClean="0"/>
              <a:t>nutritivas a </a:t>
            </a:r>
            <a:r>
              <a:rPr lang="es-ES" dirty="0"/>
              <a:t>todas sus células y retirar las sustancias de desecho? En este </a:t>
            </a:r>
            <a:r>
              <a:rPr lang="es-ES" dirty="0" smtClean="0"/>
              <a:t>sistema existen </a:t>
            </a:r>
            <a:r>
              <a:rPr lang="es-ES" dirty="0"/>
              <a:t>tres componentes básicos de circulación y flujo</a:t>
            </a:r>
            <a:r>
              <a:rPr lang="es-ES" dirty="0" smtClean="0"/>
              <a:t>:</a:t>
            </a:r>
            <a:endParaRPr lang="es-ES" dirty="0"/>
          </a:p>
          <a:p>
            <a:r>
              <a:rPr lang="es-ES" dirty="0"/>
              <a:t>1. Primero, aquello que se mueve, en este caso, la sangre;</a:t>
            </a:r>
          </a:p>
          <a:p>
            <a:r>
              <a:rPr lang="es-ES" dirty="0"/>
              <a:t>2. luego, una bomba que genera el movimiento, en este caso, el corazón; y,</a:t>
            </a:r>
          </a:p>
          <a:p>
            <a:r>
              <a:rPr lang="es-ES" dirty="0"/>
              <a:t>3. finalmente, un sistema de conductos por donde se desplaza lo que se mueve</a:t>
            </a:r>
            <a:r>
              <a:rPr lang="es-ES" dirty="0" smtClean="0"/>
              <a:t>, es </a:t>
            </a:r>
            <a:r>
              <a:rPr lang="es-ES" dirty="0"/>
              <a:t>decir, los vasos sanguíneos.</a:t>
            </a:r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40" r="21829" b="18553"/>
          <a:stretch/>
        </p:blipFill>
        <p:spPr bwMode="auto">
          <a:xfrm>
            <a:off x="4151908" y="4359460"/>
            <a:ext cx="2057400" cy="210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Torrente sanguineo on Make a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565525"/>
            <a:ext cx="30480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81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es la sangre?</a:t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8122096" cy="4572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s-ES" dirty="0" smtClean="0"/>
              <a:t>La </a:t>
            </a:r>
            <a:r>
              <a:rPr lang="es-ES" dirty="0"/>
              <a:t>sangre es un tejido conectivo que irriga todos los demás tejidos </a:t>
            </a:r>
            <a:r>
              <a:rPr lang="es-ES" dirty="0" smtClean="0"/>
              <a:t>del cuerpo</a:t>
            </a:r>
            <a:r>
              <a:rPr lang="es-ES" dirty="0"/>
              <a:t>. Entre sus funciones están</a:t>
            </a:r>
            <a:r>
              <a:rPr lang="es-ES" dirty="0" smtClean="0"/>
              <a:t>: </a:t>
            </a:r>
          </a:p>
          <a:p>
            <a:r>
              <a:rPr lang="es-ES" dirty="0" smtClean="0"/>
              <a:t>transportar </a:t>
            </a:r>
            <a:r>
              <a:rPr lang="es-ES" dirty="0"/>
              <a:t>nutrientes y oxígeno hacia las células</a:t>
            </a:r>
            <a:r>
              <a:rPr lang="es-ES" dirty="0" smtClean="0"/>
              <a:t>;</a:t>
            </a:r>
          </a:p>
          <a:p>
            <a:r>
              <a:rPr lang="es-ES" dirty="0" smtClean="0"/>
              <a:t>transportar </a:t>
            </a:r>
            <a:r>
              <a:rPr lang="es-ES" dirty="0"/>
              <a:t>desechos y dióxido de carbono desde las células </a:t>
            </a:r>
            <a:r>
              <a:rPr lang="es-ES" dirty="0" smtClean="0"/>
              <a:t>para </a:t>
            </a:r>
            <a:r>
              <a:rPr lang="es-CL" dirty="0" smtClean="0"/>
              <a:t>que </a:t>
            </a:r>
            <a:r>
              <a:rPr lang="es-CL" dirty="0"/>
              <a:t>sean eliminados;</a:t>
            </a:r>
          </a:p>
          <a:p>
            <a:r>
              <a:rPr lang="es-CL" dirty="0" smtClean="0"/>
              <a:t> </a:t>
            </a:r>
            <a:r>
              <a:rPr lang="es-CL" dirty="0"/>
              <a:t>movilizar hormonas, sustancias que permiten que las células se </a:t>
            </a:r>
            <a:r>
              <a:rPr lang="es-CL" dirty="0" smtClean="0"/>
              <a:t>comuniquen entre </a:t>
            </a:r>
            <a:r>
              <a:rPr lang="es-CL" dirty="0"/>
              <a:t>ellas</a:t>
            </a:r>
            <a:r>
              <a:rPr lang="es-CL" dirty="0" smtClean="0"/>
              <a:t>; </a:t>
            </a:r>
            <a:endParaRPr lang="es-CL" dirty="0"/>
          </a:p>
          <a:p>
            <a:r>
              <a:rPr lang="es-ES" dirty="0" smtClean="0"/>
              <a:t>trasladar </a:t>
            </a:r>
            <a:r>
              <a:rPr lang="es-ES" dirty="0"/>
              <a:t>anticuerpos, proteínas que ayudan a la destrucción de </a:t>
            </a:r>
            <a:r>
              <a:rPr lang="es-ES" dirty="0" err="1" smtClean="0"/>
              <a:t>microorganimos</a:t>
            </a:r>
            <a:r>
              <a:rPr lang="es-ES" dirty="0" smtClean="0"/>
              <a:t> patógenos </a:t>
            </a:r>
            <a:r>
              <a:rPr lang="es-ES" dirty="0"/>
              <a:t>y, con ello, protegen al cuerpo;</a:t>
            </a:r>
          </a:p>
          <a:p>
            <a:r>
              <a:rPr lang="es-ES" dirty="0" smtClean="0"/>
              <a:t>participar </a:t>
            </a:r>
            <a:r>
              <a:rPr lang="es-ES" dirty="0"/>
              <a:t>en la regulación de la temperatura y en la coagulación de </a:t>
            </a:r>
            <a:r>
              <a:rPr lang="es-ES" dirty="0" smtClean="0"/>
              <a:t>heridas,</a:t>
            </a:r>
            <a:r>
              <a:rPr lang="es-CL" dirty="0" smtClean="0"/>
              <a:t>entre </a:t>
            </a:r>
            <a:r>
              <a:rPr lang="es-CL" dirty="0"/>
              <a:t>otras funciones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638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620688"/>
            <a:ext cx="813690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La sangre está compuesta, principalmente, por un fluido rico en proteínas llamado p</a:t>
            </a:r>
            <a:r>
              <a:rPr lang="es-CL" dirty="0" err="1"/>
              <a:t>lasma</a:t>
            </a:r>
            <a:r>
              <a:rPr lang="es-CL" dirty="0"/>
              <a:t> y por los elementos figurados, constituidos por células o fragmentos </a:t>
            </a:r>
            <a:r>
              <a:rPr lang="es-ES" dirty="0"/>
              <a:t>de ellas, que son los glóbulos rojos, los glóbulos blancos y las plaquetas.</a:t>
            </a:r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204864"/>
            <a:ext cx="8748464" cy="345638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Los Asteriscos De La Quimica: Elementos de la sangre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2016224" cy="1714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ucocitos GIF | Gfycat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608" y="2528900"/>
            <a:ext cx="2880320" cy="2074540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SES DE LA CICATRIZACIÓN – Selenia Geónimo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2624365"/>
            <a:ext cx="1800199" cy="17825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7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86" y="189272"/>
            <a:ext cx="8901230" cy="66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42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 descr="Netter Blog: Sistema cardiovascular: composición de la sang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" y="16272"/>
            <a:ext cx="8988106" cy="684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7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4208</TotalTime>
  <Words>2296</Words>
  <Application>Microsoft Office PowerPoint</Application>
  <PresentationFormat>Presentación en pantalla (4:3)</PresentationFormat>
  <Paragraphs>135</Paragraphs>
  <Slides>41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9" baseType="lpstr">
      <vt:lpstr>Arial Narrow</vt:lpstr>
      <vt:lpstr>Calibri</vt:lpstr>
      <vt:lpstr>Consolas</vt:lpstr>
      <vt:lpstr>Corbel</vt:lpstr>
      <vt:lpstr>Wingdings</vt:lpstr>
      <vt:lpstr>Wingdings 2</vt:lpstr>
      <vt:lpstr>Wingdings 3</vt:lpstr>
      <vt:lpstr>Metro</vt:lpstr>
      <vt:lpstr>Cuerpo Humano</vt:lpstr>
      <vt:lpstr>Presentación de PowerPoint</vt:lpstr>
      <vt:lpstr>¿Por dónde pasan los alimentos que consumimos?</vt:lpstr>
      <vt:lpstr>La absorción de nutrientes </vt:lpstr>
      <vt:lpstr>¿Cómo se distribuyen los nutrientes?</vt:lpstr>
      <vt:lpstr>¿Qué es la sangre? </vt:lpstr>
      <vt:lpstr>Presentación de PowerPoint</vt:lpstr>
      <vt:lpstr>Presentación de PowerPoint</vt:lpstr>
      <vt:lpstr>Presentación de PowerPoint</vt:lpstr>
      <vt:lpstr>¿Cómo es el corazón y qué función cumple?</vt:lpstr>
      <vt:lpstr>Presentación de PowerPoint</vt:lpstr>
      <vt:lpstr>Presentación de PowerPoint</vt:lpstr>
      <vt:lpstr>Presentación de PowerPoint</vt:lpstr>
      <vt:lpstr>¿Qué recorrido hace la sangre? </vt:lpstr>
      <vt:lpstr>Presentación de PowerPoint</vt:lpstr>
      <vt:lpstr>¿Qué son los vasos sanguíneos?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Funcionamiento armónico de los sistemas circulatorio y digestivo (esquema)</vt:lpstr>
      <vt:lpstr>¿Y el sistema respiratorio ?</vt:lpstr>
      <vt:lpstr>Presentación de PowerPoint</vt:lpstr>
      <vt:lpstr>Ventilación pulmonar</vt:lpstr>
      <vt:lpstr>Presentación de PowerPoint</vt:lpstr>
      <vt:lpstr>Presentación de PowerPoint</vt:lpstr>
      <vt:lpstr>Presentación de PowerPoint</vt:lpstr>
      <vt:lpstr>La respiración celular</vt:lpstr>
      <vt:lpstr>Observa el siguiente video</vt:lpstr>
      <vt:lpstr>¿Cómo elimina tu organismo los desechos?</vt:lpstr>
      <vt:lpstr>Presentación de PowerPoint</vt:lpstr>
      <vt:lpstr>Presentación de PowerPoint</vt:lpstr>
      <vt:lpstr>Presentación de PowerPoint</vt:lpstr>
      <vt:lpstr>Formación de la orina </vt:lpstr>
      <vt:lpstr>Observa el siguiente video</vt:lpstr>
      <vt:lpstr>Presentación de PowerPoint</vt:lpstr>
      <vt:lpstr>EVALUACIÓN:Integrando los sistemas del cuerpo</vt:lpstr>
      <vt:lpstr>Presentación de PowerPoint</vt:lpstr>
      <vt:lpstr>Presentación de PowerPoint</vt:lpstr>
      <vt:lpstr>Modelos empleados en el ppt que sirven de guía.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Cuerpo Humano</dc:title>
  <dc:creator>Mona</dc:creator>
  <cp:lastModifiedBy>Usuario de Windows</cp:lastModifiedBy>
  <cp:revision>56</cp:revision>
  <dcterms:created xsi:type="dcterms:W3CDTF">2014-09-28T14:45:44Z</dcterms:created>
  <dcterms:modified xsi:type="dcterms:W3CDTF">2020-05-05T02:05:10Z</dcterms:modified>
</cp:coreProperties>
</file>